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79"/>
  </p:notesMasterIdLst>
  <p:sldIdLst>
    <p:sldId id="257" r:id="rId2"/>
    <p:sldId id="295" r:id="rId3"/>
    <p:sldId id="258" r:id="rId4"/>
    <p:sldId id="341" r:id="rId5"/>
    <p:sldId id="349" r:id="rId6"/>
    <p:sldId id="350" r:id="rId7"/>
    <p:sldId id="342" r:id="rId8"/>
    <p:sldId id="344" r:id="rId9"/>
    <p:sldId id="345" r:id="rId10"/>
    <p:sldId id="346" r:id="rId11"/>
    <p:sldId id="348" r:id="rId12"/>
    <p:sldId id="347" r:id="rId13"/>
    <p:sldId id="372" r:id="rId14"/>
    <p:sldId id="352" r:id="rId15"/>
    <p:sldId id="381" r:id="rId16"/>
    <p:sldId id="403" r:id="rId17"/>
    <p:sldId id="404" r:id="rId18"/>
    <p:sldId id="405" r:id="rId19"/>
    <p:sldId id="360" r:id="rId20"/>
    <p:sldId id="406" r:id="rId21"/>
    <p:sldId id="410" r:id="rId22"/>
    <p:sldId id="407" r:id="rId23"/>
    <p:sldId id="408" r:id="rId24"/>
    <p:sldId id="351" r:id="rId25"/>
    <p:sldId id="358" r:id="rId26"/>
    <p:sldId id="353" r:id="rId27"/>
    <p:sldId id="355" r:id="rId28"/>
    <p:sldId id="357" r:id="rId29"/>
    <p:sldId id="359" r:id="rId30"/>
    <p:sldId id="371" r:id="rId31"/>
    <p:sldId id="354" r:id="rId32"/>
    <p:sldId id="361" r:id="rId33"/>
    <p:sldId id="412" r:id="rId34"/>
    <p:sldId id="362" r:id="rId35"/>
    <p:sldId id="363" r:id="rId36"/>
    <p:sldId id="364" r:id="rId37"/>
    <p:sldId id="365" r:id="rId38"/>
    <p:sldId id="366" r:id="rId39"/>
    <p:sldId id="386" r:id="rId40"/>
    <p:sldId id="367" r:id="rId41"/>
    <p:sldId id="368" r:id="rId42"/>
    <p:sldId id="369" r:id="rId43"/>
    <p:sldId id="370" r:id="rId44"/>
    <p:sldId id="374" r:id="rId45"/>
    <p:sldId id="378" r:id="rId46"/>
    <p:sldId id="375" r:id="rId47"/>
    <p:sldId id="379" r:id="rId48"/>
    <p:sldId id="376" r:id="rId49"/>
    <p:sldId id="377" r:id="rId50"/>
    <p:sldId id="380" r:id="rId51"/>
    <p:sldId id="383" r:id="rId52"/>
    <p:sldId id="384" r:id="rId53"/>
    <p:sldId id="385" r:id="rId54"/>
    <p:sldId id="387" r:id="rId55"/>
    <p:sldId id="388" r:id="rId56"/>
    <p:sldId id="389" r:id="rId57"/>
    <p:sldId id="391" r:id="rId58"/>
    <p:sldId id="392" r:id="rId59"/>
    <p:sldId id="390" r:id="rId60"/>
    <p:sldId id="393" r:id="rId61"/>
    <p:sldId id="398" r:id="rId62"/>
    <p:sldId id="396" r:id="rId63"/>
    <p:sldId id="399" r:id="rId64"/>
    <p:sldId id="400" r:id="rId65"/>
    <p:sldId id="401" r:id="rId66"/>
    <p:sldId id="413" r:id="rId67"/>
    <p:sldId id="414" r:id="rId68"/>
    <p:sldId id="416" r:id="rId69"/>
    <p:sldId id="415" r:id="rId70"/>
    <p:sldId id="417" r:id="rId71"/>
    <p:sldId id="402" r:id="rId72"/>
    <p:sldId id="418" r:id="rId73"/>
    <p:sldId id="419" r:id="rId74"/>
    <p:sldId id="420" r:id="rId75"/>
    <p:sldId id="333" r:id="rId76"/>
    <p:sldId id="332" r:id="rId77"/>
    <p:sldId id="426" r:id="rId7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55" autoAdjust="0"/>
    <p:restoredTop sz="95501" autoAdjust="0"/>
  </p:normalViewPr>
  <p:slideViewPr>
    <p:cSldViewPr>
      <p:cViewPr varScale="1">
        <p:scale>
          <a:sx n="92" d="100"/>
          <a:sy n="92" d="100"/>
        </p:scale>
        <p:origin x="846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A86B8-41A5-45BF-AE9B-96C920165E62}" type="datetimeFigureOut">
              <a:rPr lang="el-GR" smtClean="0"/>
              <a:t>3/5/2014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5C186E-BD72-4EC5-9A2E-D7B3A468EF5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26300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Saturday, May 03,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Saturday, May 03,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Saturday, May 03,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Saturday, May 03,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Saturday, May 03,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Saturday, May 03,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Saturday, May 03, 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Saturday, May 03, 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Saturday, May 03, 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Saturday, May 03,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Saturday, May 03,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t>Saturday, May 03,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pgtools.org/" TargetMode="External"/><Relationship Id="rId2" Type="http://schemas.openxmlformats.org/officeDocument/2006/relationships/hyperlink" Target="http://gpg4win.org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dionyziz.com/gpg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pgp.mit.edu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pgp.mit.edu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mailto:dionyziz@gmail.com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GPG &amp;</a:t>
            </a:r>
            <a:r>
              <a:rPr lang="el-GR" dirty="0" smtClean="0"/>
              <a:t> κρυπτογραφια</a:t>
            </a:r>
            <a:endParaRPr lang="el-G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8137248" cy="2228056"/>
          </a:xfrm>
        </p:spPr>
        <p:txBody>
          <a:bodyPr/>
          <a:lstStyle/>
          <a:p>
            <a:r>
              <a:rPr lang="el-GR" dirty="0" smtClean="0"/>
              <a:t>Κ. Καραντίας, Δ. Ζήνδρος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l-GR" dirty="0" smtClean="0"/>
          </a:p>
          <a:p>
            <a:r>
              <a:rPr lang="el-GR" sz="2000" dirty="0" smtClean="0"/>
              <a:t>Επιμέλεια διαφανειών: Π. Αγγελάτος</a:t>
            </a:r>
            <a:endParaRPr lang="en-US" sz="2000" dirty="0" smtClean="0"/>
          </a:p>
        </p:txBody>
      </p:sp>
      <p:pic>
        <p:nvPicPr>
          <p:cNvPr id="4" name="Picture 2" descr="Padloc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541" y="5383701"/>
            <a:ext cx="1111859" cy="111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61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015885"/>
            <a:ext cx="411480" cy="13258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397" y="4335368"/>
            <a:ext cx="407068" cy="13258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02268" y="2341765"/>
            <a:ext cx="91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xkcd" panose="02000603000000000000" pitchFamily="2" charset="0"/>
              </a:rPr>
              <a:t>Alice</a:t>
            </a:r>
            <a:endParaRPr lang="en-US" sz="2400" dirty="0">
              <a:latin typeface="xkcd" panose="02000603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04739" y="5661248"/>
            <a:ext cx="91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xkcd" panose="02000603000000000000" pitchFamily="2" charset="0"/>
              </a:rPr>
              <a:t>BOB</a:t>
            </a:r>
            <a:endParaRPr lang="en-US" sz="2400" dirty="0">
              <a:latin typeface="xkcd" panose="02000603000000000000" pitchFamily="2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712652" y="1772816"/>
            <a:ext cx="7315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563888" y="1484784"/>
            <a:ext cx="191464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552894" y="1588150"/>
            <a:ext cx="192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 smtClean="0">
                <a:solidFill>
                  <a:schemeClr val="bg1"/>
                </a:solidFill>
              </a:rPr>
              <a:t>Κρυπτογράφηση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/>
          <p:cNvCxnSpPr>
            <a:stCxn id="13" idx="2"/>
          </p:cNvCxnSpPr>
          <p:nvPr/>
        </p:nvCxnSpPr>
        <p:spPr>
          <a:xfrm flipH="1">
            <a:off x="4515712" y="2060848"/>
            <a:ext cx="5497" cy="25905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552894" y="4672779"/>
            <a:ext cx="191464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588666" y="4795129"/>
            <a:ext cx="1878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400" dirty="0" smtClean="0">
                <a:solidFill>
                  <a:schemeClr val="bg1"/>
                </a:solidFill>
              </a:rPr>
              <a:t>Αποκρυπτογράφηση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515712" y="1015885"/>
            <a:ext cx="0" cy="4688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495145" y="5276991"/>
            <a:ext cx="8740" cy="3842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478530" y="4941168"/>
            <a:ext cx="7496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://www.mattcutts.com/images/blackhat-stickma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039" y="2673291"/>
            <a:ext cx="463414" cy="132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53073" y="140348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609786" y="2065535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30681" y="456941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546998" y="1056130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</a:t>
            </a:r>
            <a:r>
              <a:rPr lang="en-US" baseline="-25000" dirty="0" err="1" smtClean="0"/>
              <a:t>p</a:t>
            </a:r>
            <a:endParaRPr lang="en-US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4020759" y="529267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</a:t>
            </a:r>
            <a:r>
              <a:rPr lang="en-US" baseline="-25000" dirty="0" err="1" smtClean="0"/>
              <a:t>s</a:t>
            </a:r>
            <a:endParaRPr lang="en-US" baseline="-25000" dirty="0"/>
          </a:p>
        </p:txBody>
      </p:sp>
      <p:sp>
        <p:nvSpPr>
          <p:cNvPr id="3" name="Rectangle 2"/>
          <p:cNvSpPr/>
          <p:nvPr/>
        </p:nvSpPr>
        <p:spPr>
          <a:xfrm>
            <a:off x="4664448" y="3956093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xkcd" panose="02000603000000000000" pitchFamily="2" charset="0"/>
              </a:rPr>
              <a:t>EVE</a:t>
            </a:r>
            <a:endParaRPr lang="en-US" dirty="0">
              <a:latin typeface="xkcd" panose="02000603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972" y="375848"/>
            <a:ext cx="944971" cy="7143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6426" y="5661248"/>
            <a:ext cx="888474" cy="88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9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243408"/>
            <a:ext cx="9865096" cy="739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56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Από την θεωρία στην πράξη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n-US" dirty="0" smtClean="0"/>
              <a:t>PGP</a:t>
            </a:r>
          </a:p>
          <a:p>
            <a:pPr lvl="1"/>
            <a:r>
              <a:rPr lang="en-US" dirty="0" smtClean="0"/>
              <a:t>Pretty Good Privacy</a:t>
            </a:r>
          </a:p>
          <a:p>
            <a:pPr lvl="1"/>
            <a:r>
              <a:rPr lang="el-GR" dirty="0" smtClean="0"/>
              <a:t>Όρισε το </a:t>
            </a:r>
            <a:r>
              <a:rPr lang="en-US" dirty="0" err="1" smtClean="0"/>
              <a:t>OpenPGP</a:t>
            </a:r>
            <a:r>
              <a:rPr lang="en-US" dirty="0" smtClean="0"/>
              <a:t> </a:t>
            </a:r>
            <a:r>
              <a:rPr lang="el-GR" dirty="0" smtClean="0"/>
              <a:t>πρωτόκολλο για κρυπτογράφηση/αποκρυπτογράφηση</a:t>
            </a:r>
          </a:p>
          <a:p>
            <a:pPr lvl="1"/>
            <a:r>
              <a:rPr lang="el-GR" dirty="0" smtClean="0"/>
              <a:t>Πρώτη ευρείας χρήσης ασύμμετρη κρυπτογραφία</a:t>
            </a:r>
            <a:endParaRPr lang="en-US" dirty="0" smtClean="0"/>
          </a:p>
          <a:p>
            <a:pPr lvl="1"/>
            <a:r>
              <a:rPr lang="en-US" dirty="0" smtClean="0"/>
              <a:t>Phil Zimmermann, 1991</a:t>
            </a:r>
          </a:p>
          <a:p>
            <a:r>
              <a:rPr lang="en-US" dirty="0" smtClean="0"/>
              <a:t>GPG</a:t>
            </a:r>
          </a:p>
          <a:p>
            <a:pPr lvl="1"/>
            <a:r>
              <a:rPr lang="el-GR" dirty="0" smtClean="0"/>
              <a:t>Ελεύθερη υλοποίηση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2296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620688"/>
            <a:ext cx="3744416" cy="5367521"/>
          </a:xfrm>
        </p:spPr>
      </p:pic>
      <p:sp>
        <p:nvSpPr>
          <p:cNvPr id="5" name="TextBox 4"/>
          <p:cNvSpPr txBox="1"/>
          <p:nvPr/>
        </p:nvSpPr>
        <p:spPr>
          <a:xfrm>
            <a:off x="3167844" y="5988209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Phil Zimmermann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Δημιουργία κλειδιού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n-US" dirty="0" err="1" smtClean="0"/>
              <a:t>gpg</a:t>
            </a:r>
            <a:r>
              <a:rPr lang="en-US" dirty="0" smtClean="0"/>
              <a:t> --gen-key</a:t>
            </a:r>
          </a:p>
          <a:p>
            <a:pPr lvl="1"/>
            <a:r>
              <a:rPr lang="el-GR" dirty="0" smtClean="0"/>
              <a:t>Δημιουργεί ένα ζεύγος δημόσιου/ιδιωτικού κλειδιού</a:t>
            </a:r>
            <a:endParaRPr lang="en-US" dirty="0" smtClean="0"/>
          </a:p>
          <a:p>
            <a:r>
              <a:rPr lang="el-GR" dirty="0" smtClean="0"/>
              <a:t>Το δημόσιο κλειδί αποθηκεύεται στον υπολογιστή σας</a:t>
            </a:r>
            <a:endParaRPr lang="en-US" dirty="0" smtClean="0"/>
          </a:p>
          <a:p>
            <a:r>
              <a:rPr lang="el-GR" dirty="0" smtClean="0"/>
              <a:t>Καλές πρακτικές:</a:t>
            </a:r>
          </a:p>
          <a:p>
            <a:pPr lvl="1"/>
            <a:r>
              <a:rPr lang="el-GR" dirty="0" smtClean="0"/>
              <a:t>4096 </a:t>
            </a:r>
            <a:r>
              <a:rPr lang="en-US" dirty="0" smtClean="0"/>
              <a:t>bits</a:t>
            </a:r>
          </a:p>
          <a:p>
            <a:pPr lvl="1"/>
            <a:r>
              <a:rPr lang="en-US" dirty="0" smtClean="0"/>
              <a:t>RSA/RSA</a:t>
            </a:r>
          </a:p>
          <a:p>
            <a:r>
              <a:rPr lang="el-GR" dirty="0" smtClean="0"/>
              <a:t>Χρησιμοποιείστε το πραγματικό σας όνομα</a:t>
            </a:r>
          </a:p>
          <a:p>
            <a:r>
              <a:rPr lang="el-GR" dirty="0" smtClean="0"/>
              <a:t>Χρησιμοποιείστε το προσώπικό σας </a:t>
            </a:r>
            <a:r>
              <a:rPr lang="en-US" dirty="0" smtClean="0"/>
              <a:t>e-mail</a:t>
            </a:r>
          </a:p>
        </p:txBody>
      </p:sp>
    </p:spTree>
    <p:extLst>
      <p:ext uri="{BB962C8B-B14F-4D97-AF65-F5344CB8AC3E}">
        <p14:creationId xmlns:p14="http://schemas.microsoft.com/office/powerpoint/2010/main" val="236394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Passphrase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Προστατεύει το κλειδί σας</a:t>
            </a:r>
          </a:p>
          <a:p>
            <a:r>
              <a:rPr lang="el-GR" dirty="0" smtClean="0"/>
              <a:t>Σας </a:t>
            </a:r>
            <a:r>
              <a:rPr lang="el-GR" dirty="0" smtClean="0"/>
              <a:t>ζητείται πριν τη χρήση του ιδιωτικού σας κλειδιού</a:t>
            </a:r>
          </a:p>
          <a:p>
            <a:r>
              <a:rPr lang="el-GR" dirty="0"/>
              <a:t>Χρησιμοποιείστε ένα δυνατό </a:t>
            </a:r>
            <a:r>
              <a:rPr lang="en-US" dirty="0"/>
              <a:t>passphrase</a:t>
            </a:r>
          </a:p>
          <a:p>
            <a:pPr lvl="1"/>
            <a:r>
              <a:rPr lang="el-GR" dirty="0"/>
              <a:t>Τουλάχιστον 20 χαρακτήρες</a:t>
            </a:r>
          </a:p>
          <a:p>
            <a:pPr lvl="1"/>
            <a:r>
              <a:rPr lang="el-GR" dirty="0"/>
              <a:t>Χρησιμοποιείστε κάποια φράση</a:t>
            </a:r>
            <a:endParaRPr lang="en-US" dirty="0"/>
          </a:p>
          <a:p>
            <a:r>
              <a:rPr lang="el-GR" dirty="0" smtClean="0"/>
              <a:t>Είστε υπεύθυνοι για το κλειδί σας!</a:t>
            </a:r>
          </a:p>
          <a:p>
            <a:r>
              <a:rPr lang="el-GR" dirty="0" smtClean="0"/>
              <a:t>Δεν υπάρχει </a:t>
            </a:r>
            <a:r>
              <a:rPr lang="en-US" dirty="0" smtClean="0"/>
              <a:t>“forgot password”</a:t>
            </a:r>
            <a:endParaRPr lang="el-GR" dirty="0"/>
          </a:p>
          <a:p>
            <a:pPr lvl="1"/>
            <a:r>
              <a:rPr lang="el-GR" dirty="0" smtClean="0"/>
              <a:t>Αποθηκεύεται στον υπολογιστή σας</a:t>
            </a:r>
          </a:p>
          <a:p>
            <a:pPr lvl="1"/>
            <a:r>
              <a:rPr lang="el-GR" dirty="0" smtClean="0"/>
              <a:t>Κανένας άλλος δεν έχει πρόσβαση σ’ αυτό</a:t>
            </a:r>
          </a:p>
        </p:txBody>
      </p:sp>
    </p:spTree>
    <p:extLst>
      <p:ext uri="{BB962C8B-B14F-4D97-AF65-F5344CB8AC3E}">
        <p14:creationId xmlns:p14="http://schemas.microsoft.com/office/powerpoint/2010/main" val="200185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08520" y="-99392"/>
            <a:ext cx="9361040" cy="7056784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670" y="3200842"/>
            <a:ext cx="6250660" cy="45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09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08520" y="-99392"/>
            <a:ext cx="9361040" cy="7056784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132856"/>
            <a:ext cx="7842815" cy="237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6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08520" y="-99392"/>
            <a:ext cx="9361040" cy="7056784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48" y="2852936"/>
            <a:ext cx="8502704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9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Ημερομηνία λήξης κλειδιού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Καλή πρακτική: Λήξη σε 1 έτος</a:t>
            </a:r>
            <a:endParaRPr lang="en-US" dirty="0" smtClean="0"/>
          </a:p>
          <a:p>
            <a:pPr lvl="1"/>
            <a:r>
              <a:rPr lang="el-GR" dirty="0" smtClean="0"/>
              <a:t>Σε περίπτωση θανάτου, μη διαθεσιμότητας κ.ό.κ.</a:t>
            </a:r>
          </a:p>
          <a:p>
            <a:r>
              <a:rPr lang="el-GR" dirty="0" smtClean="0"/>
              <a:t>Ο ιδιοκτήτης του κλειδιού μπορεί να το ανανεώσει</a:t>
            </a:r>
            <a:endParaRPr lang="en-US" dirty="0" smtClean="0"/>
          </a:p>
          <a:p>
            <a:r>
              <a:rPr lang="en-US" dirty="0" err="1" smtClean="0"/>
              <a:t>gpg</a:t>
            </a:r>
            <a:r>
              <a:rPr lang="en-US" dirty="0" smtClean="0"/>
              <a:t> --edit-key F44EAFF8</a:t>
            </a:r>
            <a:endParaRPr lang="el-GR" dirty="0" smtClean="0"/>
          </a:p>
          <a:p>
            <a:r>
              <a:rPr lang="el-GR" dirty="0" smtClean="0"/>
              <a:t>Προσθέστε στο ημερολόγιό σας να το ανανεώσετε</a:t>
            </a:r>
          </a:p>
        </p:txBody>
      </p:sp>
    </p:spTree>
    <p:extLst>
      <p:ext uri="{BB962C8B-B14F-4D97-AF65-F5344CB8AC3E}">
        <p14:creationId xmlns:p14="http://schemas.microsoft.com/office/powerpoint/2010/main" val="18578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Στόχος της ώρας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l-GR" dirty="0" smtClean="0"/>
              <a:t>Έννοιες </a:t>
            </a:r>
            <a:r>
              <a:rPr lang="el-GR" dirty="0"/>
              <a:t>στην ασύμμετρη </a:t>
            </a:r>
            <a:r>
              <a:rPr lang="el-GR" dirty="0" smtClean="0"/>
              <a:t>κρυπτογραφία</a:t>
            </a:r>
            <a:endParaRPr lang="en-US" dirty="0" smtClean="0"/>
          </a:p>
          <a:p>
            <a:r>
              <a:rPr lang="el-GR" dirty="0" smtClean="0"/>
              <a:t>GPG</a:t>
            </a:r>
            <a:endParaRPr lang="en-US" dirty="0" smtClean="0"/>
          </a:p>
          <a:p>
            <a:r>
              <a:rPr lang="el-GR" dirty="0"/>
              <a:t>Κρυπτογράφηση &amp; αποκρυπτογράφηση μηνυμάτων</a:t>
            </a:r>
          </a:p>
          <a:p>
            <a:r>
              <a:rPr lang="el-GR" dirty="0"/>
              <a:t>Ψηφιακές υπογραφές &amp; επιβεβαίωση</a:t>
            </a:r>
          </a:p>
          <a:p>
            <a:r>
              <a:rPr lang="el-GR" dirty="0"/>
              <a:t>Web-of-trust &amp; υπογραφή </a:t>
            </a:r>
            <a:r>
              <a:rPr lang="el-GR" dirty="0" smtClean="0"/>
              <a:t>κλειδιών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01149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08520" y="-99392"/>
            <a:ext cx="9361040" cy="7056784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60" y="1772816"/>
            <a:ext cx="8422879" cy="3312368"/>
          </a:xfrm>
        </p:spPr>
      </p:pic>
    </p:spTree>
    <p:extLst>
      <p:ext uri="{BB962C8B-B14F-4D97-AF65-F5344CB8AC3E}">
        <p14:creationId xmlns:p14="http://schemas.microsoft.com/office/powerpoint/2010/main" val="90775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Προσωπικές πληροφορίες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l-GR" dirty="0" smtClean="0"/>
              <a:t>Όνομα και επώνυμο</a:t>
            </a:r>
          </a:p>
          <a:p>
            <a:r>
              <a:rPr lang="en-US" dirty="0" smtClean="0"/>
              <a:t>E-mail</a:t>
            </a:r>
          </a:p>
          <a:p>
            <a:r>
              <a:rPr lang="el-GR" dirty="0" smtClean="0"/>
              <a:t>Προτιμήστε να χρησιμοποιήσετε:</a:t>
            </a:r>
          </a:p>
          <a:p>
            <a:pPr lvl="1"/>
            <a:r>
              <a:rPr lang="el-GR" dirty="0" smtClean="0"/>
              <a:t>Τα πλήρη πραγματικά σας στοιχεία</a:t>
            </a:r>
          </a:p>
          <a:p>
            <a:pPr lvl="1"/>
            <a:r>
              <a:rPr lang="el-GR" dirty="0" smtClean="0"/>
              <a:t>Το προσωπικό </a:t>
            </a:r>
            <a:r>
              <a:rPr lang="en-US" dirty="0" smtClean="0"/>
              <a:t>e-mail </a:t>
            </a:r>
            <a:r>
              <a:rPr lang="el-GR" dirty="0" smtClean="0"/>
              <a:t>σας</a:t>
            </a:r>
            <a:endParaRPr lang="en-US" dirty="0" smtClean="0"/>
          </a:p>
          <a:p>
            <a:r>
              <a:rPr lang="el-GR" dirty="0" smtClean="0"/>
              <a:t>Το όνομά σας θα χρησιμοποιείται για να υπογράφετε ψηφιακά, γι’αυτό πρέπει να είναι το πραγματικό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9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08520" y="-99392"/>
            <a:ext cx="9361040" cy="7056784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916832"/>
            <a:ext cx="8638297" cy="279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8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08520" y="-99392"/>
            <a:ext cx="9361040" cy="7056784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7" y="2891576"/>
            <a:ext cx="8935666" cy="1074847"/>
          </a:xfrm>
        </p:spPr>
      </p:pic>
    </p:spTree>
    <p:extLst>
      <p:ext uri="{BB962C8B-B14F-4D97-AF65-F5344CB8AC3E}">
        <p14:creationId xmlns:p14="http://schemas.microsoft.com/office/powerpoint/2010/main" val="7180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0"/>
            <a:ext cx="11585170" cy="7245424"/>
          </a:xfrm>
        </p:spPr>
      </p:pic>
    </p:spTree>
    <p:extLst>
      <p:ext uri="{BB962C8B-B14F-4D97-AF65-F5344CB8AC3E}">
        <p14:creationId xmlns:p14="http://schemas.microsoft.com/office/powerpoint/2010/main" val="212742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Πληροφορίες κλειδιών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Όνομα και επώνυμο</a:t>
            </a:r>
          </a:p>
          <a:p>
            <a:r>
              <a:rPr lang="el-GR" dirty="0" smtClean="0"/>
              <a:t>Διεύθυνση </a:t>
            </a:r>
            <a:r>
              <a:rPr lang="en-US" dirty="0" smtClean="0"/>
              <a:t>e-mail</a:t>
            </a:r>
          </a:p>
          <a:p>
            <a:r>
              <a:rPr lang="el-GR" dirty="0" smtClean="0"/>
              <a:t>Τύπος </a:t>
            </a:r>
            <a:r>
              <a:rPr lang="en-US" dirty="0" smtClean="0"/>
              <a:t>(RSA) </a:t>
            </a:r>
            <a:r>
              <a:rPr lang="el-GR" dirty="0" smtClean="0"/>
              <a:t>και μέγεθος </a:t>
            </a:r>
            <a:r>
              <a:rPr lang="en-US" dirty="0" smtClean="0"/>
              <a:t>(4096 bits)</a:t>
            </a:r>
          </a:p>
          <a:p>
            <a:r>
              <a:rPr lang="el-GR" dirty="0" smtClean="0"/>
              <a:t>Αποτύπωμα</a:t>
            </a:r>
          </a:p>
          <a:p>
            <a:pPr lvl="1"/>
            <a:r>
              <a:rPr lang="el-GR" dirty="0" smtClean="0"/>
              <a:t>Μοναδικό για κάθε κλειδί</a:t>
            </a:r>
          </a:p>
          <a:p>
            <a:pPr lvl="1"/>
            <a:r>
              <a:rPr lang="el-GR" dirty="0" smtClean="0"/>
              <a:t>Δεν μπορεί να το μιμηθεί κάποιος</a:t>
            </a:r>
          </a:p>
          <a:p>
            <a:r>
              <a:rPr lang="el-GR" dirty="0" smtClean="0"/>
              <a:t>Αναγνωριστικό</a:t>
            </a:r>
          </a:p>
          <a:p>
            <a:pPr lvl="1"/>
            <a:r>
              <a:rPr lang="el-GR" dirty="0" smtClean="0"/>
              <a:t>Τα τελευταία 8 ψηφία του αποτυπώματος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5579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Προβολή κλειδιών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n-US" dirty="0" err="1" smtClean="0"/>
              <a:t>gpg</a:t>
            </a:r>
            <a:r>
              <a:rPr lang="en-US" dirty="0" smtClean="0"/>
              <a:t> --list-secret-keys</a:t>
            </a:r>
            <a:endParaRPr lang="el-GR" dirty="0" smtClean="0"/>
          </a:p>
          <a:p>
            <a:pPr lvl="1"/>
            <a:r>
              <a:rPr lang="el-GR" dirty="0" smtClean="0"/>
              <a:t>Εμφανίζει τα δημόσια κλειδιά για τα οποία υπάρχουν ιδιωτικά αποθηκευμένα τοπικά</a:t>
            </a:r>
          </a:p>
          <a:p>
            <a:r>
              <a:rPr lang="en-US" dirty="0" err="1" smtClean="0"/>
              <a:t>gpg</a:t>
            </a:r>
            <a:r>
              <a:rPr lang="en-US" dirty="0" smtClean="0"/>
              <a:t> --fingerprint --list-secret-keys</a:t>
            </a:r>
          </a:p>
          <a:p>
            <a:pPr lvl="1"/>
            <a:r>
              <a:rPr lang="el-GR" dirty="0" smtClean="0"/>
              <a:t>...μαζί με τα αποτυπώματά τους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63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315416"/>
            <a:ext cx="14950259" cy="9505056"/>
          </a:xfrm>
        </p:spPr>
      </p:pic>
      <p:sp>
        <p:nvSpPr>
          <p:cNvPr id="8" name="Oval 7"/>
          <p:cNvSpPr/>
          <p:nvPr/>
        </p:nvSpPr>
        <p:spPr>
          <a:xfrm>
            <a:off x="539552" y="980728"/>
            <a:ext cx="648072" cy="4320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1169443" y="1412776"/>
            <a:ext cx="1674365" cy="5760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890992" y="1916832"/>
            <a:ext cx="332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>
                <a:solidFill>
                  <a:schemeClr val="bg1"/>
                </a:solidFill>
              </a:rPr>
              <a:t>Τύπος κλειδιού: </a:t>
            </a:r>
            <a:r>
              <a:rPr lang="en-US" dirty="0" smtClean="0">
                <a:solidFill>
                  <a:schemeClr val="bg1"/>
                </a:solidFill>
              </a:rPr>
              <a:t>4096-bits RSA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3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315416"/>
            <a:ext cx="14950259" cy="9505056"/>
          </a:xfrm>
        </p:spPr>
      </p:pic>
      <p:sp>
        <p:nvSpPr>
          <p:cNvPr id="8" name="Oval 7"/>
          <p:cNvSpPr/>
          <p:nvPr/>
        </p:nvSpPr>
        <p:spPr>
          <a:xfrm>
            <a:off x="1068432" y="980728"/>
            <a:ext cx="983288" cy="4320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1907704" y="1374684"/>
            <a:ext cx="1674365" cy="5760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621007" y="1950748"/>
            <a:ext cx="2585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>
                <a:solidFill>
                  <a:schemeClr val="bg1"/>
                </a:solidFill>
              </a:rPr>
              <a:t>Αναγνωριστικό κλειδιού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05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560" y="-99392"/>
            <a:ext cx="16309373" cy="10369152"/>
          </a:xfrm>
        </p:spPr>
      </p:pic>
      <p:sp>
        <p:nvSpPr>
          <p:cNvPr id="5" name="Oval 4"/>
          <p:cNvSpPr/>
          <p:nvPr/>
        </p:nvSpPr>
        <p:spPr>
          <a:xfrm>
            <a:off x="2595488" y="1594884"/>
            <a:ext cx="5504903" cy="4320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7539217" y="2061287"/>
            <a:ext cx="1674365" cy="5760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252520" y="2637351"/>
            <a:ext cx="143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>
                <a:solidFill>
                  <a:schemeClr val="bg1"/>
                </a:solidFill>
              </a:rPr>
              <a:t>Αποτύπωμα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88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Όσο ξεκινάμε...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l-GR" dirty="0" smtClean="0"/>
              <a:t>Κατεβάστε το </a:t>
            </a:r>
            <a:r>
              <a:rPr lang="en-US" dirty="0" smtClean="0"/>
              <a:t>GPG </a:t>
            </a:r>
            <a:r>
              <a:rPr lang="el-GR" dirty="0" smtClean="0"/>
              <a:t>για το σύστημά σας</a:t>
            </a:r>
            <a:r>
              <a:rPr lang="en-US" dirty="0" smtClean="0"/>
              <a:t>:</a:t>
            </a:r>
          </a:p>
          <a:p>
            <a:pPr lvl="1"/>
            <a:r>
              <a:rPr lang="el-GR" dirty="0" smtClean="0"/>
              <a:t>Αν έχετε </a:t>
            </a:r>
            <a:r>
              <a:rPr lang="en-US" dirty="0" smtClean="0"/>
              <a:t>Linux,</a:t>
            </a:r>
            <a:r>
              <a:rPr lang="el-GR" dirty="0" smtClean="0"/>
              <a:t> το έχετε ήδη</a:t>
            </a:r>
            <a:endParaRPr lang="en-US" dirty="0" smtClean="0"/>
          </a:p>
          <a:p>
            <a:pPr lvl="1"/>
            <a:r>
              <a:rPr lang="el-GR" dirty="0" smtClean="0"/>
              <a:t>Αν έχετε </a:t>
            </a:r>
            <a:r>
              <a:rPr lang="en-US" dirty="0" smtClean="0"/>
              <a:t>Windows, Gpg4win:</a:t>
            </a:r>
          </a:p>
          <a:p>
            <a:pPr lvl="2"/>
            <a:r>
              <a:rPr lang="en-US" dirty="0">
                <a:hlinkClick r:id="rId2"/>
              </a:rPr>
              <a:t>http://gpg4win.org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l-GR" dirty="0" smtClean="0"/>
              <a:t>Αν έχετε </a:t>
            </a:r>
            <a:r>
              <a:rPr lang="en-US" dirty="0" smtClean="0"/>
              <a:t>Mac, GPG Suite:</a:t>
            </a:r>
          </a:p>
          <a:p>
            <a:pPr lvl="2"/>
            <a:r>
              <a:rPr lang="en-US" dirty="0">
                <a:hlinkClick r:id="rId3"/>
              </a:rPr>
              <a:t>https://gpgtools.org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l-GR" dirty="0" smtClean="0"/>
              <a:t>Εγκαταστήστε το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6758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Server </a:t>
            </a:r>
            <a:r>
              <a:rPr lang="el-GR" dirty="0" smtClean="0"/>
              <a:t>που μας βοηθά να δημοσιεύουμε τα κλειδιά μας</a:t>
            </a:r>
          </a:p>
          <a:p>
            <a:r>
              <a:rPr lang="el-GR" dirty="0" smtClean="0"/>
              <a:t>Μπορείτε να δημοσιεύετε τα κλειδιά σας οπουδήποτε</a:t>
            </a:r>
            <a:endParaRPr lang="en-US" dirty="0" smtClean="0"/>
          </a:p>
          <a:p>
            <a:pPr lvl="1"/>
            <a:r>
              <a:rPr lang="el-GR" dirty="0" smtClean="0"/>
              <a:t>π.χ. προσωπική σας σελίδα </a:t>
            </a:r>
            <a:r>
              <a:rPr lang="en-US" dirty="0" smtClean="0"/>
              <a:t>(</a:t>
            </a:r>
            <a:r>
              <a:rPr lang="el-GR" dirty="0" smtClean="0"/>
              <a:t>δείτε </a:t>
            </a:r>
            <a:r>
              <a:rPr lang="en-US" dirty="0" smtClean="0">
                <a:hlinkClick r:id="rId2"/>
              </a:rPr>
              <a:t>https://dionyziz.com/gpg</a:t>
            </a:r>
            <a:r>
              <a:rPr lang="en-US" dirty="0" smtClean="0"/>
              <a:t>)</a:t>
            </a:r>
            <a:endParaRPr lang="el-GR" dirty="0" smtClean="0"/>
          </a:p>
          <a:p>
            <a:r>
              <a:rPr lang="el-GR" dirty="0" smtClean="0"/>
              <a:t>Είναι πιο εύκολο σε έναν </a:t>
            </a:r>
            <a:r>
              <a:rPr lang="en-US" dirty="0" smtClean="0"/>
              <a:t>key server</a:t>
            </a:r>
          </a:p>
          <a:p>
            <a:r>
              <a:rPr lang="el-GR" dirty="0" smtClean="0"/>
              <a:t>Υπάρχουν πολλοί</a:t>
            </a:r>
          </a:p>
          <a:p>
            <a:r>
              <a:rPr lang="el-GR" dirty="0" smtClean="0"/>
              <a:t>Μοιράζονται μεταξύ τους τα κλειδιά</a:t>
            </a:r>
          </a:p>
          <a:p>
            <a:r>
              <a:rPr lang="el-GR" dirty="0" smtClean="0"/>
              <a:t>Ανεβάζουμε το κλειδί μας σε κάποιον</a:t>
            </a:r>
          </a:p>
          <a:p>
            <a:r>
              <a:rPr lang="el-GR" dirty="0" smtClean="0"/>
              <a:t>Καταλήγει σε όλους</a:t>
            </a:r>
          </a:p>
          <a:p>
            <a:r>
              <a:rPr lang="el-GR" dirty="0" smtClean="0"/>
              <a:t>Όποιος θέλει μπορεί να μας βρει</a:t>
            </a:r>
          </a:p>
        </p:txBody>
      </p:sp>
    </p:spTree>
    <p:extLst>
      <p:ext uri="{BB962C8B-B14F-4D97-AF65-F5344CB8AC3E}">
        <p14:creationId xmlns:p14="http://schemas.microsoft.com/office/powerpoint/2010/main" val="378751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Δημοσίευση κλειδιού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l-GR" dirty="0" smtClean="0"/>
              <a:t>Δημοσίευση δημόσιου κλειδιού:</a:t>
            </a:r>
            <a:endParaRPr lang="en-US" dirty="0" smtClean="0"/>
          </a:p>
          <a:p>
            <a:r>
              <a:rPr lang="en-US" dirty="0" err="1"/>
              <a:t>g</a:t>
            </a:r>
            <a:r>
              <a:rPr lang="en-US" dirty="0" err="1" smtClean="0"/>
              <a:t>pg</a:t>
            </a:r>
            <a:r>
              <a:rPr lang="en-US" dirty="0" smtClean="0"/>
              <a:t> --</a:t>
            </a:r>
            <a:r>
              <a:rPr lang="en-US" dirty="0" err="1" smtClean="0"/>
              <a:t>keyserver</a:t>
            </a:r>
            <a:r>
              <a:rPr lang="en-US" dirty="0" smtClean="0"/>
              <a:t> pgp.mit.edu --</a:t>
            </a:r>
            <a:r>
              <a:rPr lang="en-US" dirty="0" err="1" smtClean="0"/>
              <a:t>sendkeys</a:t>
            </a:r>
            <a:r>
              <a:rPr lang="en-US" dirty="0"/>
              <a:t> AFB046C7</a:t>
            </a:r>
            <a:endParaRPr lang="en-US" dirty="0" smtClean="0"/>
          </a:p>
          <a:p>
            <a:r>
              <a:rPr lang="el-GR" dirty="0" smtClean="0"/>
              <a:t>Επισκευθείτε το </a:t>
            </a:r>
            <a:r>
              <a:rPr lang="en-US" dirty="0" smtClean="0">
                <a:hlinkClick r:id="rId2"/>
              </a:rPr>
              <a:t>http://pgp.mit.edu</a:t>
            </a:r>
            <a:r>
              <a:rPr lang="en-US" dirty="0" smtClean="0"/>
              <a:t> </a:t>
            </a:r>
            <a:r>
              <a:rPr lang="el-GR" dirty="0" smtClean="0"/>
              <a:t>και βρείτε το όνομά σας</a:t>
            </a:r>
            <a:endParaRPr lang="en-US" dirty="0" smtClean="0"/>
          </a:p>
          <a:p>
            <a:pPr lvl="1"/>
            <a:r>
              <a:rPr lang="el-GR" dirty="0" smtClean="0"/>
              <a:t>Μπορείτε να αναζητήσετε με βάση το όνομα</a:t>
            </a:r>
            <a:r>
              <a:rPr lang="en-US" dirty="0" smtClean="0"/>
              <a:t>: </a:t>
            </a:r>
            <a:r>
              <a:rPr lang="en-US" dirty="0" err="1" smtClean="0"/>
              <a:t>Dionysis</a:t>
            </a:r>
            <a:r>
              <a:rPr lang="en-US" dirty="0" smtClean="0"/>
              <a:t> </a:t>
            </a:r>
            <a:r>
              <a:rPr lang="en-US" dirty="0" err="1" smtClean="0"/>
              <a:t>Zindros</a:t>
            </a:r>
            <a:endParaRPr lang="en-US" dirty="0" smtClean="0"/>
          </a:p>
          <a:p>
            <a:pPr lvl="1"/>
            <a:r>
              <a:rPr lang="el-GR" dirty="0" smtClean="0"/>
              <a:t>Ή με βάση το </a:t>
            </a:r>
            <a:r>
              <a:rPr lang="en-US" dirty="0" smtClean="0"/>
              <a:t>e-mail: </a:t>
            </a:r>
            <a:r>
              <a:rPr lang="en-US" dirty="0" err="1" smtClean="0"/>
              <a:t>dionyziz</a:t>
            </a:r>
            <a:endParaRPr lang="el-GR" dirty="0" smtClean="0"/>
          </a:p>
          <a:p>
            <a:pPr lvl="1"/>
            <a:r>
              <a:rPr lang="el-GR" dirty="0" smtClean="0"/>
              <a:t>Ή με βάση το αναγνωριστικό: </a:t>
            </a:r>
            <a:r>
              <a:rPr lang="en-US" dirty="0" smtClean="0"/>
              <a:t>0xAFB046C7 </a:t>
            </a:r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297182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Λήψη κλειδιού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Κατεβάστε το κλειδί κάποιου άλλου:</a:t>
            </a:r>
            <a:endParaRPr lang="en-US" dirty="0"/>
          </a:p>
          <a:p>
            <a:r>
              <a:rPr lang="el-GR" dirty="0"/>
              <a:t>Βρείτε το στο </a:t>
            </a:r>
            <a:r>
              <a:rPr lang="en-US" dirty="0">
                <a:hlinkClick r:id="rId2"/>
              </a:rPr>
              <a:t>http://pgp.mit.edu</a:t>
            </a:r>
            <a:r>
              <a:rPr lang="en-US" dirty="0"/>
              <a:t> </a:t>
            </a:r>
            <a:r>
              <a:rPr lang="el-GR" dirty="0"/>
              <a:t>και αντιγράψτε το αναγνωριστικό</a:t>
            </a:r>
            <a:endParaRPr lang="en-US" dirty="0"/>
          </a:p>
          <a:p>
            <a:r>
              <a:rPr lang="el-GR" dirty="0" smtClean="0"/>
              <a:t>Τρέξτε:</a:t>
            </a:r>
            <a:endParaRPr lang="el-GR" dirty="0"/>
          </a:p>
          <a:p>
            <a:r>
              <a:rPr lang="en-US" dirty="0" err="1"/>
              <a:t>gpg</a:t>
            </a:r>
            <a:r>
              <a:rPr lang="en-US" dirty="0"/>
              <a:t> --</a:t>
            </a:r>
            <a:r>
              <a:rPr lang="en-US" dirty="0" err="1"/>
              <a:t>keyserver</a:t>
            </a:r>
            <a:r>
              <a:rPr lang="en-US" dirty="0"/>
              <a:t> pgp.mit.edu --</a:t>
            </a:r>
            <a:r>
              <a:rPr lang="en-US" dirty="0" err="1"/>
              <a:t>recvkeys</a:t>
            </a:r>
            <a:r>
              <a:rPr lang="en-US" dirty="0"/>
              <a:t> AFB046C7</a:t>
            </a:r>
            <a:endParaRPr lang="el-GR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54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08520" y="-99392"/>
            <a:ext cx="9361040" cy="7056784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1" y="2420888"/>
            <a:ext cx="8874411" cy="1944216"/>
          </a:xfrm>
        </p:spPr>
      </p:pic>
    </p:spTree>
    <p:extLst>
      <p:ext uri="{BB962C8B-B14F-4D97-AF65-F5344CB8AC3E}">
        <p14:creationId xmlns:p14="http://schemas.microsoft.com/office/powerpoint/2010/main" val="63944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Προβολή κλειδιών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Προβολή όλων των κλειδιών:</a:t>
            </a:r>
          </a:p>
          <a:p>
            <a:r>
              <a:rPr lang="en-US" dirty="0" err="1" smtClean="0"/>
              <a:t>gpg</a:t>
            </a:r>
            <a:r>
              <a:rPr lang="en-US" dirty="0" smtClean="0"/>
              <a:t> --list-keys</a:t>
            </a:r>
          </a:p>
          <a:p>
            <a:endParaRPr lang="en-US" dirty="0"/>
          </a:p>
          <a:p>
            <a:r>
              <a:rPr lang="el-GR" dirty="0" smtClean="0"/>
              <a:t>Αναζήτηση συγκεκριμένου κλειδιού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gpg</a:t>
            </a:r>
            <a:r>
              <a:rPr lang="en-US" dirty="0" smtClean="0"/>
              <a:t> --list-keys </a:t>
            </a:r>
            <a:r>
              <a:rPr lang="en-US" dirty="0" err="1" smtClean="0"/>
              <a:t>Karantias</a:t>
            </a:r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140593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544" y="-171400"/>
            <a:ext cx="12345290" cy="7848872"/>
          </a:xfrm>
        </p:spPr>
      </p:pic>
    </p:spTree>
    <p:extLst>
      <p:ext uri="{BB962C8B-B14F-4D97-AF65-F5344CB8AC3E}">
        <p14:creationId xmlns:p14="http://schemas.microsoft.com/office/powerpoint/2010/main" val="123112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544" y="-171400"/>
            <a:ext cx="12345290" cy="7848872"/>
          </a:xfrm>
        </p:spPr>
      </p:pic>
    </p:spTree>
    <p:extLst>
      <p:ext uri="{BB962C8B-B14F-4D97-AF65-F5344CB8AC3E}">
        <p14:creationId xmlns:p14="http://schemas.microsoft.com/office/powerpoint/2010/main" val="355474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Κρυπτογράφηση μηνύματος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Η κρυπτογράφηση γίνεται με το </a:t>
            </a:r>
            <a:r>
              <a:rPr lang="el-GR" b="1" dirty="0" smtClean="0"/>
              <a:t>δημόσιο κλειδί του παραλήπτη</a:t>
            </a:r>
            <a:endParaRPr lang="en-US" b="1" dirty="0" smtClean="0"/>
          </a:p>
          <a:p>
            <a:r>
              <a:rPr lang="el-GR" dirty="0" smtClean="0"/>
              <a:t>Πρέπει πρώτα να έχουμε κατεβάσει το κλειδί του παραλήπτη και να φαίνεται στο </a:t>
            </a:r>
            <a:r>
              <a:rPr lang="en-US" dirty="0" err="1" smtClean="0"/>
              <a:t>gpg</a:t>
            </a:r>
            <a:r>
              <a:rPr lang="en-US" dirty="0" smtClean="0"/>
              <a:t> --list-keys</a:t>
            </a:r>
          </a:p>
          <a:p>
            <a:pPr marL="0" indent="0">
              <a:buNone/>
            </a:pPr>
            <a:endParaRPr lang="el-GR" b="1" dirty="0" smtClean="0"/>
          </a:p>
          <a:p>
            <a:r>
              <a:rPr lang="en-US" dirty="0" err="1" smtClean="0"/>
              <a:t>gpg</a:t>
            </a:r>
            <a:r>
              <a:rPr lang="en-US" dirty="0" smtClean="0"/>
              <a:t> -a --encrypt --recipient </a:t>
            </a:r>
            <a:r>
              <a:rPr lang="en-US" dirty="0" smtClean="0"/>
              <a:t>“</a:t>
            </a:r>
            <a:r>
              <a:rPr lang="en-US" dirty="0" err="1" smtClean="0"/>
              <a:t>Konstantinos</a:t>
            </a:r>
            <a:r>
              <a:rPr lang="en-US" dirty="0" smtClean="0"/>
              <a:t> </a:t>
            </a:r>
            <a:r>
              <a:rPr lang="en-US" dirty="0" err="1" smtClean="0"/>
              <a:t>Karantias</a:t>
            </a:r>
            <a:r>
              <a:rPr lang="en-US" dirty="0" smtClean="0"/>
              <a:t>”</a:t>
            </a:r>
            <a:endParaRPr lang="en-US" dirty="0" smtClean="0"/>
          </a:p>
          <a:p>
            <a:r>
              <a:rPr lang="el-GR" dirty="0" smtClean="0"/>
              <a:t>Πληκτρολογούμε το μήνυμά μας</a:t>
            </a:r>
          </a:p>
          <a:p>
            <a:r>
              <a:rPr lang="el-GR" dirty="0" smtClean="0"/>
              <a:t>Λήγουμε με </a:t>
            </a:r>
            <a:r>
              <a:rPr lang="en-US" dirty="0" smtClean="0"/>
              <a:t>enter </a:t>
            </a:r>
            <a:r>
              <a:rPr lang="el-GR" dirty="0" smtClean="0"/>
              <a:t>και</a:t>
            </a:r>
            <a:r>
              <a:rPr lang="en-US" dirty="0" smtClean="0"/>
              <a:t> end of file</a:t>
            </a:r>
          </a:p>
          <a:p>
            <a:pPr lvl="1"/>
            <a:r>
              <a:rPr lang="en-US" dirty="0" smtClean="0"/>
              <a:t>Ctrl + D </a:t>
            </a:r>
            <a:r>
              <a:rPr lang="el-GR" dirty="0" smtClean="0"/>
              <a:t>στο</a:t>
            </a:r>
            <a:r>
              <a:rPr lang="en-US" dirty="0"/>
              <a:t> </a:t>
            </a:r>
            <a:r>
              <a:rPr lang="en-US" dirty="0" smtClean="0"/>
              <a:t>Linux &amp; Mac</a:t>
            </a:r>
          </a:p>
          <a:p>
            <a:pPr lvl="1"/>
            <a:r>
              <a:rPr lang="en-US" dirty="0" smtClean="0"/>
              <a:t>Ctrl + Z </a:t>
            </a:r>
            <a:r>
              <a:rPr lang="el-GR" dirty="0" smtClean="0"/>
              <a:t>και </a:t>
            </a:r>
            <a:r>
              <a:rPr lang="en-US" dirty="0" smtClean="0"/>
              <a:t>enter </a:t>
            </a:r>
            <a:r>
              <a:rPr lang="el-GR" dirty="0" smtClean="0"/>
              <a:t>στα </a:t>
            </a:r>
            <a:r>
              <a:rPr lang="en-US" dirty="0" smtClean="0"/>
              <a:t>Windows</a:t>
            </a:r>
          </a:p>
        </p:txBody>
      </p:sp>
    </p:spTree>
    <p:extLst>
      <p:ext uri="{BB962C8B-B14F-4D97-AF65-F5344CB8AC3E}">
        <p14:creationId xmlns:p14="http://schemas.microsoft.com/office/powerpoint/2010/main" val="61566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Κρυπτογραφημένο μήνυμα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-----BEGIN PGP MESSAGE-----</a:t>
            </a:r>
          </a:p>
          <a:p>
            <a:pPr marL="0" indent="0">
              <a:buNone/>
            </a:pPr>
            <a:r>
              <a:rPr lang="en-US" dirty="0"/>
              <a:t>Version: </a:t>
            </a:r>
            <a:r>
              <a:rPr lang="en-US" dirty="0" err="1"/>
              <a:t>GnuPG</a:t>
            </a:r>
            <a:r>
              <a:rPr lang="en-US" dirty="0"/>
              <a:t>/MacGPG2 v2.0.20 (Darwin)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hQIMA</a:t>
            </a:r>
            <a:r>
              <a:rPr lang="en-US" dirty="0"/>
              <a:t>/Q/0aJzO2nwAQ/9EQLRQlXB/xTCm8eLYs3sFwDglix4Hvc2Vxipo+KLUwbD</a:t>
            </a:r>
          </a:p>
          <a:p>
            <a:pPr marL="0" indent="0">
              <a:buNone/>
            </a:pPr>
            <a:r>
              <a:rPr lang="en-US" dirty="0"/>
              <a:t>3PkzwkvPbNckzi0Wb2lAmu7UXBRnS1i++iATD+8bDGeCLN1GCdVnOefkij6JVSxS</a:t>
            </a:r>
          </a:p>
          <a:p>
            <a:pPr marL="0" indent="0">
              <a:buNone/>
            </a:pPr>
            <a:r>
              <a:rPr lang="en-US" dirty="0"/>
              <a:t>NKXPJV9tdBTd9oBwCtKCuMlrIeIvZHm9Bvf52vKfB1z/fr6gviS78Z21ZAoBoPKF</a:t>
            </a:r>
          </a:p>
          <a:p>
            <a:pPr marL="0" indent="0">
              <a:buNone/>
            </a:pPr>
            <a:r>
              <a:rPr lang="en-US" dirty="0"/>
              <a:t>9KGQqmD9IMaXQzVN+OJaftulViqlIN1HuAowggqUZbcX8M8AUMgDSGv0DhPyJy7J</a:t>
            </a:r>
          </a:p>
          <a:p>
            <a:pPr marL="0" indent="0">
              <a:buNone/>
            </a:pPr>
            <a:r>
              <a:rPr lang="en-US" dirty="0"/>
              <a:t>R7blowS7b3pTUIjLmkJqDF30eVa0A+JeeVG3NSdf1hy/PYEgFpekce0UEax6P/w2</a:t>
            </a:r>
          </a:p>
          <a:p>
            <a:pPr marL="0" indent="0">
              <a:buNone/>
            </a:pPr>
            <a:r>
              <a:rPr lang="en-US" dirty="0"/>
              <a:t>aDgKBPLnLnrEYRWlJFVhhC5BeUExoHS7/HmLWX1JHS7Nj7AWElr6F91Zem1rfl7Q</a:t>
            </a:r>
          </a:p>
          <a:p>
            <a:pPr marL="0" indent="0">
              <a:buNone/>
            </a:pPr>
            <a:r>
              <a:rPr lang="en-US" dirty="0"/>
              <a:t>VI7BK6wdwz1cnjZQG5I+9IGoG68gYZoyUwGjy/QzkzGUI3TtCSz7pFnaMGnvhz7B</a:t>
            </a:r>
          </a:p>
          <a:p>
            <a:pPr marL="0" indent="0">
              <a:buNone/>
            </a:pPr>
            <a:r>
              <a:rPr lang="en-US" dirty="0"/>
              <a:t>suSp7ACKGpIpnqjLBdH0zzCiEBbGnmPfLbDBMOltK3O34bOTxjNB7hmp5ijN6Q3i</a:t>
            </a:r>
          </a:p>
          <a:p>
            <a:pPr marL="0" indent="0">
              <a:buNone/>
            </a:pPr>
            <a:r>
              <a:rPr lang="en-US" dirty="0"/>
              <a:t>tuC1HypX6FhOpex4NBTxVCFNGPHWtntoDl2OymstcMWxun2wBkUXPUZob5/</a:t>
            </a:r>
            <a:r>
              <a:rPr lang="en-US" dirty="0" err="1"/>
              <a:t>lScXP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qqY0mjbDoyPFg97qM0MeRJhUEwjJGLXP3o6qeXvjE5eYd6gds2NgtGjFr8OVbeyi</a:t>
            </a:r>
          </a:p>
          <a:p>
            <a:pPr marL="0" indent="0">
              <a:buNone/>
            </a:pPr>
            <a:r>
              <a:rPr lang="en-US" dirty="0"/>
              <a:t>YXNjmJFnHCX+4Fjx4KxuYpdsZjdM6K7/GQhfJAV4lLSenzTp1LkQTZibYwJwrJXS</a:t>
            </a:r>
          </a:p>
          <a:p>
            <a:pPr marL="0" indent="0">
              <a:buNone/>
            </a:pPr>
            <a:r>
              <a:rPr lang="en-US" dirty="0"/>
              <a:t>SQGq9zcYoxJ6qevhcoDRa3tlhjbmKhejIPRaxJw2x9tVXSapX//xQO3KInoOZAJ3</a:t>
            </a:r>
          </a:p>
          <a:p>
            <a:pPr marL="0" indent="0">
              <a:buNone/>
            </a:pPr>
            <a:r>
              <a:rPr lang="en-US" dirty="0"/>
              <a:t>niP4+UD3CR7ufQH/Y6ZNa36r/Z1KalLq5jo=</a:t>
            </a:r>
          </a:p>
          <a:p>
            <a:pPr marL="0" indent="0">
              <a:buNone/>
            </a:pPr>
            <a:r>
              <a:rPr lang="en-US" dirty="0"/>
              <a:t>=</a:t>
            </a:r>
            <a:r>
              <a:rPr lang="en-US" dirty="0" err="1"/>
              <a:t>BuYS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-----END PGP MESSAGE-----</a:t>
            </a:r>
          </a:p>
        </p:txBody>
      </p:sp>
    </p:spTree>
    <p:extLst>
      <p:ext uri="{BB962C8B-B14F-4D97-AF65-F5344CB8AC3E}">
        <p14:creationId xmlns:p14="http://schemas.microsoft.com/office/powerpoint/2010/main" val="99367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Κρυπτογράφηση μηνύματος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Στέλνουμε όλο το μήνυμα από το:</a:t>
            </a:r>
          </a:p>
          <a:p>
            <a:pPr lvl="1"/>
            <a:r>
              <a:rPr lang="en-US" dirty="0" smtClean="0"/>
              <a:t>----BEGIN PGP MESSAGE----</a:t>
            </a:r>
          </a:p>
          <a:p>
            <a:r>
              <a:rPr lang="el-GR" dirty="0" smtClean="0"/>
              <a:t>έως το:</a:t>
            </a:r>
          </a:p>
          <a:p>
            <a:pPr lvl="1"/>
            <a:r>
              <a:rPr lang="en-US" dirty="0" smtClean="0"/>
              <a:t>----END PGP MESSAGE----</a:t>
            </a:r>
          </a:p>
          <a:p>
            <a:r>
              <a:rPr lang="el-GR" dirty="0" smtClean="0"/>
              <a:t>Συμπεριλαμβάνοντας αυτά τα κομμάτια</a:t>
            </a:r>
          </a:p>
        </p:txBody>
      </p:sp>
    </p:spTree>
    <p:extLst>
      <p:ext uri="{BB962C8B-B14F-4D97-AF65-F5344CB8AC3E}">
        <p14:creationId xmlns:p14="http://schemas.microsoft.com/office/powerpoint/2010/main" val="84749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Ασύμμετρη κρυπτογραφία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n-US" dirty="0" err="1" smtClean="0"/>
              <a:t>Diffie</a:t>
            </a:r>
            <a:r>
              <a:rPr lang="en-US" dirty="0" smtClean="0"/>
              <a:t> &amp; Hellman, 1976</a:t>
            </a:r>
          </a:p>
          <a:p>
            <a:r>
              <a:rPr lang="en-US" dirty="0" smtClean="0"/>
              <a:t>RSA – </a:t>
            </a:r>
            <a:r>
              <a:rPr lang="en-US" dirty="0" err="1" smtClean="0"/>
              <a:t>Rivest</a:t>
            </a:r>
            <a:r>
              <a:rPr lang="en-US" dirty="0" smtClean="0"/>
              <a:t>, Shamir, </a:t>
            </a:r>
            <a:r>
              <a:rPr lang="en-US" dirty="0" err="1" smtClean="0"/>
              <a:t>Adleman</a:t>
            </a:r>
            <a:r>
              <a:rPr lang="en-US" dirty="0" smtClean="0"/>
              <a:t>, 1977</a:t>
            </a:r>
          </a:p>
          <a:p>
            <a:r>
              <a:rPr lang="el-GR" dirty="0" smtClean="0"/>
              <a:t>Κάθε </a:t>
            </a:r>
            <a:r>
              <a:rPr lang="el-GR" dirty="0" smtClean="0"/>
              <a:t>άνθρωπος έχει ένα </a:t>
            </a:r>
            <a:r>
              <a:rPr lang="el-GR" b="1" dirty="0" smtClean="0"/>
              <a:t>ζεύγος κλειδιών</a:t>
            </a:r>
            <a:r>
              <a:rPr lang="el-GR" dirty="0" smtClean="0"/>
              <a:t>:</a:t>
            </a:r>
          </a:p>
          <a:p>
            <a:pPr lvl="1"/>
            <a:r>
              <a:rPr lang="el-GR" dirty="0" smtClean="0"/>
              <a:t>Ιδιωτικό κλειδί &amp; Δημόσιο κλειδί</a:t>
            </a:r>
          </a:p>
          <a:p>
            <a:pPr lvl="1"/>
            <a:r>
              <a:rPr lang="el-GR" dirty="0" smtClean="0"/>
              <a:t>Τα κλειδιά συνδέονται μαθηματικά</a:t>
            </a:r>
          </a:p>
          <a:p>
            <a:pPr lvl="1"/>
            <a:r>
              <a:rPr lang="el-GR" dirty="0" smtClean="0"/>
              <a:t>Για κάθε ιδιωτικό κλειδί υπάρχει μοναδικό δημόσιο</a:t>
            </a:r>
          </a:p>
          <a:p>
            <a:pPr lvl="1"/>
            <a:r>
              <a:rPr lang="el-GR" dirty="0" smtClean="0"/>
              <a:t>Για κάθε δημόσιο κλειδί υπάρχει μοναδικό ιδιωτικό</a:t>
            </a:r>
          </a:p>
          <a:p>
            <a:pPr lvl="1"/>
            <a:r>
              <a:rPr lang="el-GR" dirty="0" smtClean="0"/>
              <a:t>Από το ιδιωτικό μπορούμε να βρούμε το δημόσιο</a:t>
            </a:r>
          </a:p>
          <a:p>
            <a:pPr lvl="1"/>
            <a:r>
              <a:rPr lang="el-GR" dirty="0" smtClean="0"/>
              <a:t>Από το δημόσιο δεν μπορούμε να βρούμε το ιδιωτικό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3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Αποκρυπτογράφηση μηνύματος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n-US" dirty="0" err="1" smtClean="0"/>
              <a:t>gpg</a:t>
            </a:r>
            <a:r>
              <a:rPr lang="en-US" dirty="0" smtClean="0"/>
              <a:t> --decrypt</a:t>
            </a:r>
          </a:p>
          <a:p>
            <a:r>
              <a:rPr lang="el-GR" dirty="0" smtClean="0"/>
              <a:t>Κάνουμε </a:t>
            </a:r>
            <a:r>
              <a:rPr lang="en-US" dirty="0" smtClean="0"/>
              <a:t>copy/paste </a:t>
            </a:r>
            <a:r>
              <a:rPr lang="el-GR" dirty="0" smtClean="0"/>
              <a:t>το μήνυμά μας</a:t>
            </a:r>
            <a:endParaRPr lang="en-US" dirty="0" smtClean="0"/>
          </a:p>
          <a:p>
            <a:pPr lvl="1"/>
            <a:r>
              <a:rPr lang="el-GR" dirty="0" smtClean="0"/>
              <a:t>Από το ----</a:t>
            </a:r>
            <a:r>
              <a:rPr lang="en-US" dirty="0" smtClean="0"/>
              <a:t>BEGIN PGP MESSAGE----</a:t>
            </a:r>
          </a:p>
          <a:p>
            <a:pPr lvl="1"/>
            <a:r>
              <a:rPr lang="el-GR" dirty="0" smtClean="0"/>
              <a:t>Έως το </a:t>
            </a:r>
            <a:r>
              <a:rPr lang="en-US" dirty="0" smtClean="0"/>
              <a:t>----END PGP MESSAGE----</a:t>
            </a:r>
            <a:endParaRPr lang="el-GR" dirty="0" smtClean="0"/>
          </a:p>
          <a:p>
            <a:r>
              <a:rPr lang="el-GR" dirty="0" smtClean="0"/>
              <a:t>Λήγουμε με </a:t>
            </a:r>
            <a:r>
              <a:rPr lang="en-US" dirty="0"/>
              <a:t>e</a:t>
            </a:r>
            <a:r>
              <a:rPr lang="en-US" dirty="0" smtClean="0"/>
              <a:t>nter &amp; end of file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85492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Η </a:t>
            </a:r>
            <a:r>
              <a:rPr lang="en-US" dirty="0" smtClean="0"/>
              <a:t>Alice </a:t>
            </a:r>
            <a:r>
              <a:rPr lang="el-GR" dirty="0" smtClean="0"/>
              <a:t>στέλνει ένα κρυπτογραφημένο μήνυμα στον </a:t>
            </a:r>
            <a:r>
              <a:rPr lang="en-US" dirty="0" smtClean="0"/>
              <a:t>Bob</a:t>
            </a:r>
          </a:p>
          <a:p>
            <a:r>
              <a:rPr lang="el-GR" dirty="0" smtClean="0"/>
              <a:t>Πριν το στείλει θέλει να επιβεβαιώσει ότι είναι σωστό</a:t>
            </a:r>
          </a:p>
          <a:p>
            <a:r>
              <a:rPr lang="el-GR" dirty="0" smtClean="0"/>
              <a:t>Μπορεί να αποκρυπτογραφήσει αυτό που κρυπτογράφησε;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6176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Η </a:t>
            </a:r>
            <a:r>
              <a:rPr lang="en-US" dirty="0" smtClean="0"/>
              <a:t>Alice </a:t>
            </a:r>
            <a:r>
              <a:rPr lang="el-GR" dirty="0" smtClean="0"/>
              <a:t>στέλνει ένα κρυπτογραφημένο μήνυμα στον </a:t>
            </a:r>
            <a:r>
              <a:rPr lang="en-US" dirty="0" smtClean="0"/>
              <a:t>Bob</a:t>
            </a:r>
          </a:p>
          <a:p>
            <a:r>
              <a:rPr lang="el-GR" dirty="0" smtClean="0"/>
              <a:t>Πριν το στείλει θέλει να επιβεβαιώσει ότι είναι σωστό</a:t>
            </a:r>
          </a:p>
          <a:p>
            <a:r>
              <a:rPr lang="el-GR" dirty="0" smtClean="0"/>
              <a:t>Μπορεί να αποκρυπτογραφήσει αυτό που κρυπτογράφησε;</a:t>
            </a:r>
            <a:endParaRPr lang="en-US" dirty="0" smtClean="0"/>
          </a:p>
          <a:p>
            <a:r>
              <a:rPr lang="el-GR" dirty="0" smtClean="0"/>
              <a:t>Όχι!</a:t>
            </a:r>
          </a:p>
          <a:p>
            <a:r>
              <a:rPr lang="el-GR" dirty="0" smtClean="0"/>
              <a:t>Η κρυπτογράφηση έγινε με το δημόσιο κλειδί του </a:t>
            </a:r>
            <a:r>
              <a:rPr lang="en-US" dirty="0" smtClean="0"/>
              <a:t>Bob.</a:t>
            </a:r>
          </a:p>
          <a:p>
            <a:r>
              <a:rPr lang="el-GR" dirty="0" smtClean="0"/>
              <a:t>Η </a:t>
            </a:r>
            <a:r>
              <a:rPr lang="en-US" dirty="0" smtClean="0"/>
              <a:t>Alice </a:t>
            </a:r>
            <a:r>
              <a:rPr lang="el-GR" dirty="0" smtClean="0"/>
              <a:t>δεν έχει το ιδιωτικό κλειδί του </a:t>
            </a:r>
            <a:r>
              <a:rPr lang="en-US" dirty="0" smtClean="0"/>
              <a:t>Bob.</a:t>
            </a:r>
            <a:endParaRPr lang="el-GR" dirty="0" smtClean="0"/>
          </a:p>
          <a:p>
            <a:r>
              <a:rPr lang="el-GR" dirty="0" smtClean="0"/>
              <a:t>Ό,τι κρυπτογραφείται με το δημόσιο κλειδί κάποιου, αποκρυπτογραφείται με το αντίστοιχο ιδιωτικό!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0653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15969595" cy="1015312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339752" y="4869160"/>
            <a:ext cx="1728193" cy="4320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6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Ασύμμετρη κρυπτογραφία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Α</a:t>
            </a:r>
            <a:r>
              <a:rPr lang="el-GR" dirty="0" smtClean="0"/>
              <a:t>ρχή </a:t>
            </a:r>
            <a:r>
              <a:rPr lang="el-GR" dirty="0" smtClean="0"/>
              <a:t>λειτουργίας:</a:t>
            </a:r>
          </a:p>
          <a:p>
            <a:pPr lvl="1"/>
            <a:r>
              <a:rPr lang="el-GR" dirty="0" smtClean="0"/>
              <a:t>Ό,τι κρυπτογραφείται με το δημόσιο κλειδί κάποιου, αποκρυπτογραφείται από το αντίστοιχο ιδιωτικό του.</a:t>
            </a:r>
          </a:p>
          <a:p>
            <a:pPr lvl="1"/>
            <a:r>
              <a:rPr lang="el-GR" b="1" dirty="0" smtClean="0"/>
              <a:t>Ό,τι κρυπτογραφείται με το ιδιωτικό κλειδί κάποιου, αποκρυπτογραφείται από το αντίστοιχο δημόσιο του.</a:t>
            </a:r>
          </a:p>
          <a:p>
            <a:pPr lvl="1"/>
            <a:endParaRPr lang="el-GR" b="1" dirty="0"/>
          </a:p>
          <a:p>
            <a:r>
              <a:rPr lang="el-GR" b="1" dirty="0" smtClean="0"/>
              <a:t>Γιατί χρειάζεται αυτό;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8379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Τι συμβαίνει αν η </a:t>
            </a:r>
            <a:r>
              <a:rPr lang="en-US" dirty="0" smtClean="0"/>
              <a:t>Alice </a:t>
            </a:r>
            <a:r>
              <a:rPr lang="el-GR" dirty="0" smtClean="0"/>
              <a:t>κρυπτογραφήσει ένα μήνυμα με το ιδιωτικό κλειδί της;</a:t>
            </a:r>
          </a:p>
          <a:p>
            <a:r>
              <a:rPr lang="el-GR" dirty="0" smtClean="0"/>
              <a:t>Ποιος μπορεί να το διαβάσει;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50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Ψηφιακές υπογραφές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l-GR" dirty="0" smtClean="0"/>
              <a:t>Η </a:t>
            </a:r>
            <a:r>
              <a:rPr lang="en-US" dirty="0" smtClean="0"/>
              <a:t>Alice </a:t>
            </a:r>
            <a:r>
              <a:rPr lang="el-GR" dirty="0" smtClean="0"/>
              <a:t>θέλει να στείλει ένα μήνυμα στον </a:t>
            </a:r>
            <a:r>
              <a:rPr lang="en-US" dirty="0" smtClean="0"/>
              <a:t>Bob</a:t>
            </a:r>
          </a:p>
          <a:p>
            <a:r>
              <a:rPr lang="el-GR" dirty="0" smtClean="0"/>
              <a:t>Ο </a:t>
            </a:r>
            <a:r>
              <a:rPr lang="en-US" dirty="0" smtClean="0"/>
              <a:t>Bob </a:t>
            </a:r>
            <a:r>
              <a:rPr lang="el-GR" dirty="0" smtClean="0"/>
              <a:t>θέλει να επιβεβαιώσει ότι το έγραψε η </a:t>
            </a:r>
            <a:r>
              <a:rPr lang="en-US" dirty="0" smtClean="0"/>
              <a:t>Alice</a:t>
            </a:r>
          </a:p>
          <a:p>
            <a:r>
              <a:rPr lang="el-GR" dirty="0" smtClean="0"/>
              <a:t>Ο καθένας έχει το ιδιωτικό και δημόσιο κλειδί του</a:t>
            </a:r>
          </a:p>
          <a:p>
            <a:r>
              <a:rPr lang="el-GR" dirty="0" smtClean="0"/>
              <a:t>Η </a:t>
            </a:r>
            <a:r>
              <a:rPr lang="en-US" dirty="0" smtClean="0"/>
              <a:t>Alice </a:t>
            </a:r>
            <a:r>
              <a:rPr lang="el-GR" dirty="0" smtClean="0"/>
              <a:t>κρυπογραφεί το μήνυμά της με το </a:t>
            </a:r>
            <a:r>
              <a:rPr lang="el-GR" b="1" dirty="0" smtClean="0"/>
              <a:t>ιδιωτικό κλειδί της</a:t>
            </a:r>
          </a:p>
          <a:p>
            <a:r>
              <a:rPr lang="el-GR" dirty="0" smtClean="0"/>
              <a:t>Στέλνει στο δίκτυο το κρυπτογραφημένο κείμενο</a:t>
            </a:r>
            <a:endParaRPr lang="en-US" dirty="0"/>
          </a:p>
          <a:p>
            <a:r>
              <a:rPr lang="el-GR" dirty="0" smtClean="0"/>
              <a:t>Ο </a:t>
            </a:r>
            <a:r>
              <a:rPr lang="en-US" dirty="0" smtClean="0"/>
              <a:t>Bob </a:t>
            </a:r>
            <a:r>
              <a:rPr lang="el-GR" dirty="0" smtClean="0"/>
              <a:t>λαμβάνει το κρυπτογραφημένο κείμενο</a:t>
            </a:r>
          </a:p>
          <a:p>
            <a:r>
              <a:rPr lang="el-GR" dirty="0" smtClean="0"/>
              <a:t>Ο </a:t>
            </a:r>
            <a:r>
              <a:rPr lang="en-US" dirty="0" smtClean="0"/>
              <a:t>Bob </a:t>
            </a:r>
            <a:r>
              <a:rPr lang="el-GR" dirty="0" smtClean="0"/>
              <a:t>αποκρυπτογραφεί το κρυπτογραφημένο κείμενο με το </a:t>
            </a:r>
            <a:r>
              <a:rPr lang="el-GR" b="1" dirty="0" smtClean="0"/>
              <a:t>δημόσιο κλειδί της </a:t>
            </a:r>
            <a:r>
              <a:rPr lang="en-US" b="1" dirty="0" smtClean="0"/>
              <a:t>Alice</a:t>
            </a:r>
            <a:endParaRPr lang="el-GR" b="1" dirty="0" smtClean="0"/>
          </a:p>
          <a:p>
            <a:r>
              <a:rPr lang="el-GR" dirty="0" smtClean="0"/>
              <a:t>Λαμβάνει το αρχικό κείμενο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28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Ψηφιακές υπογραφές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l-GR" dirty="0" smtClean="0"/>
              <a:t>Η </a:t>
            </a:r>
            <a:r>
              <a:rPr lang="en-US" dirty="0" smtClean="0"/>
              <a:t>Alice </a:t>
            </a:r>
            <a:r>
              <a:rPr lang="el-GR" dirty="0" smtClean="0"/>
              <a:t>θέλει να στείλει ένα μήνυμα στον </a:t>
            </a:r>
            <a:r>
              <a:rPr lang="en-US" dirty="0" smtClean="0"/>
              <a:t>Bob</a:t>
            </a:r>
          </a:p>
          <a:p>
            <a:r>
              <a:rPr lang="el-GR" dirty="0" smtClean="0"/>
              <a:t>Ο </a:t>
            </a:r>
            <a:r>
              <a:rPr lang="en-US" dirty="0" smtClean="0"/>
              <a:t>Bob </a:t>
            </a:r>
            <a:r>
              <a:rPr lang="el-GR" dirty="0" smtClean="0"/>
              <a:t>θέλει να επιβεβαιώσει ότι το έγραψε η </a:t>
            </a:r>
            <a:r>
              <a:rPr lang="en-US" dirty="0" smtClean="0"/>
              <a:t>Alice</a:t>
            </a:r>
          </a:p>
          <a:p>
            <a:r>
              <a:rPr lang="el-GR" dirty="0" smtClean="0"/>
              <a:t>Ο καθένας έχει το ιδιωτικό και δημόσιο κλειδί του</a:t>
            </a:r>
          </a:p>
          <a:p>
            <a:r>
              <a:rPr lang="el-GR" dirty="0" smtClean="0"/>
              <a:t>Η </a:t>
            </a:r>
            <a:r>
              <a:rPr lang="en-US" dirty="0" smtClean="0"/>
              <a:t>Alice </a:t>
            </a:r>
            <a:r>
              <a:rPr lang="el-GR" b="1" dirty="0" smtClean="0"/>
              <a:t>υπογράφει</a:t>
            </a:r>
            <a:r>
              <a:rPr lang="el-GR" dirty="0" smtClean="0"/>
              <a:t> το μήνυμά της με το </a:t>
            </a:r>
            <a:r>
              <a:rPr lang="el-GR" b="1" dirty="0" smtClean="0"/>
              <a:t>ιδιωτικό κλειδί της</a:t>
            </a:r>
          </a:p>
          <a:p>
            <a:r>
              <a:rPr lang="el-GR" dirty="0" smtClean="0"/>
              <a:t>Στέλνει στο δίκτυο το </a:t>
            </a:r>
            <a:r>
              <a:rPr lang="el-GR" b="1" dirty="0" smtClean="0"/>
              <a:t>υπογεγραμμένο</a:t>
            </a:r>
            <a:r>
              <a:rPr lang="el-GR" dirty="0" smtClean="0"/>
              <a:t> κείμενο</a:t>
            </a:r>
            <a:endParaRPr lang="en-US" dirty="0"/>
          </a:p>
          <a:p>
            <a:r>
              <a:rPr lang="el-GR" dirty="0" smtClean="0"/>
              <a:t>Ο </a:t>
            </a:r>
            <a:r>
              <a:rPr lang="en-US" dirty="0" smtClean="0"/>
              <a:t>Bob </a:t>
            </a:r>
            <a:r>
              <a:rPr lang="el-GR" dirty="0" smtClean="0"/>
              <a:t>λαμβάνει το </a:t>
            </a:r>
            <a:r>
              <a:rPr lang="el-GR" b="1" dirty="0" smtClean="0"/>
              <a:t>υπογεγραμμένο</a:t>
            </a:r>
            <a:r>
              <a:rPr lang="el-GR" dirty="0" smtClean="0"/>
              <a:t> κείμενο</a:t>
            </a:r>
          </a:p>
          <a:p>
            <a:r>
              <a:rPr lang="el-GR" dirty="0" smtClean="0"/>
              <a:t>Ο </a:t>
            </a:r>
            <a:r>
              <a:rPr lang="en-US" dirty="0" smtClean="0"/>
              <a:t>Bob </a:t>
            </a:r>
            <a:r>
              <a:rPr lang="el-GR" b="1" dirty="0" smtClean="0"/>
              <a:t>επιβεβαιώνει</a:t>
            </a:r>
            <a:r>
              <a:rPr lang="el-GR" dirty="0" smtClean="0"/>
              <a:t> το υπογεγραμμένο κείμενο με το </a:t>
            </a:r>
            <a:r>
              <a:rPr lang="el-GR" b="1" dirty="0" smtClean="0"/>
              <a:t>δημόσιο κλειδί της </a:t>
            </a:r>
            <a:r>
              <a:rPr lang="en-US" b="1" dirty="0" smtClean="0"/>
              <a:t>Alice</a:t>
            </a:r>
            <a:endParaRPr lang="el-GR" b="1" dirty="0" smtClean="0"/>
          </a:p>
        </p:txBody>
      </p:sp>
    </p:spTree>
    <p:extLst>
      <p:ext uri="{BB962C8B-B14F-4D97-AF65-F5344CB8AC3E}">
        <p14:creationId xmlns:p14="http://schemas.microsoft.com/office/powerpoint/2010/main" val="172775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856312"/>
          </a:xfrm>
        </p:spPr>
        <p:txBody>
          <a:bodyPr>
            <a:norm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s</a:t>
            </a:r>
          </a:p>
          <a:p>
            <a:pPr lvl="1"/>
            <a:r>
              <a:rPr lang="en-US" dirty="0"/>
              <a:t>Alice’s secret</a:t>
            </a:r>
            <a:r>
              <a:rPr lang="el-GR" dirty="0"/>
              <a:t> –</a:t>
            </a:r>
            <a:r>
              <a:rPr lang="en-US" dirty="0"/>
              <a:t> </a:t>
            </a:r>
            <a:r>
              <a:rPr lang="el-GR" dirty="0"/>
              <a:t>μυστικό κλειδί</a:t>
            </a:r>
            <a:endParaRPr lang="en-US" dirty="0"/>
          </a:p>
          <a:p>
            <a:r>
              <a:rPr lang="en-US" dirty="0" err="1"/>
              <a:t>A</a:t>
            </a:r>
            <a:r>
              <a:rPr lang="en-US" baseline="-25000" dirty="0" err="1"/>
              <a:t>p</a:t>
            </a:r>
            <a:endParaRPr lang="en-US" baseline="-25000" dirty="0"/>
          </a:p>
          <a:p>
            <a:pPr lvl="1"/>
            <a:r>
              <a:rPr lang="en-US" dirty="0"/>
              <a:t>Alice’s public – </a:t>
            </a:r>
            <a:r>
              <a:rPr lang="el-GR" dirty="0"/>
              <a:t>δημόσιο κλειδί</a:t>
            </a:r>
            <a:endParaRPr lang="en-US" dirty="0"/>
          </a:p>
          <a:p>
            <a:r>
              <a:rPr lang="el-GR" dirty="0" smtClean="0"/>
              <a:t>Β</a:t>
            </a:r>
            <a:r>
              <a:rPr lang="en-US" baseline="-25000" dirty="0" smtClean="0"/>
              <a:t>s</a:t>
            </a:r>
            <a:endParaRPr lang="en-US" baseline="-25000" dirty="0"/>
          </a:p>
          <a:p>
            <a:pPr lvl="1"/>
            <a:r>
              <a:rPr lang="en-US" dirty="0" smtClean="0"/>
              <a:t>Bob’s secret</a:t>
            </a:r>
            <a:r>
              <a:rPr lang="el-GR" dirty="0" smtClean="0"/>
              <a:t> </a:t>
            </a:r>
            <a:r>
              <a:rPr lang="el-GR" dirty="0"/>
              <a:t>–</a:t>
            </a:r>
            <a:r>
              <a:rPr lang="en-US" dirty="0"/>
              <a:t> </a:t>
            </a:r>
            <a:r>
              <a:rPr lang="el-GR" dirty="0"/>
              <a:t>μυστικό κλειδί</a:t>
            </a:r>
            <a:endParaRPr lang="en-US" dirty="0"/>
          </a:p>
          <a:p>
            <a:r>
              <a:rPr lang="el-GR" dirty="0" smtClean="0"/>
              <a:t>Β</a:t>
            </a:r>
            <a:r>
              <a:rPr lang="en-US" baseline="-25000" dirty="0" smtClean="0"/>
              <a:t>p</a:t>
            </a:r>
            <a:endParaRPr lang="en-US" baseline="-25000" dirty="0"/>
          </a:p>
          <a:p>
            <a:pPr lvl="1"/>
            <a:r>
              <a:rPr lang="en-US" dirty="0" smtClean="0"/>
              <a:t>Bob’s public </a:t>
            </a:r>
            <a:r>
              <a:rPr lang="en-US" dirty="0"/>
              <a:t>– </a:t>
            </a:r>
            <a:r>
              <a:rPr lang="el-GR" dirty="0"/>
              <a:t>δημόσιο κλειδί</a:t>
            </a:r>
            <a:endParaRPr lang="en-US" dirty="0"/>
          </a:p>
          <a:p>
            <a:r>
              <a:rPr lang="en-US" dirty="0" smtClean="0"/>
              <a:t>c = S(</a:t>
            </a:r>
            <a:r>
              <a:rPr lang="el-GR" dirty="0" smtClean="0"/>
              <a:t>Β</a:t>
            </a:r>
            <a:r>
              <a:rPr lang="en-US" baseline="-25000" dirty="0" smtClean="0"/>
              <a:t>s</a:t>
            </a:r>
            <a:r>
              <a:rPr lang="en-US" dirty="0" smtClean="0"/>
              <a:t>, m)</a:t>
            </a:r>
          </a:p>
          <a:p>
            <a:pPr lvl="1"/>
            <a:r>
              <a:rPr lang="en-US" dirty="0" smtClean="0"/>
              <a:t>sign </a:t>
            </a:r>
            <a:r>
              <a:rPr lang="el-GR" dirty="0" smtClean="0"/>
              <a:t>–</a:t>
            </a:r>
            <a:r>
              <a:rPr lang="en-US" dirty="0" smtClean="0"/>
              <a:t> </a:t>
            </a:r>
            <a:r>
              <a:rPr lang="el-GR" dirty="0" smtClean="0"/>
              <a:t>υπογραφή του μηνύματος </a:t>
            </a:r>
            <a:r>
              <a:rPr lang="en-US" dirty="0" smtClean="0"/>
              <a:t>m</a:t>
            </a:r>
            <a:r>
              <a:rPr lang="el-GR" dirty="0" smtClean="0"/>
              <a:t> με κλειδί Β</a:t>
            </a:r>
            <a:r>
              <a:rPr lang="en-US" baseline="-25000" dirty="0" smtClean="0"/>
              <a:t>s</a:t>
            </a:r>
            <a:endParaRPr lang="en-US" baseline="-25000" dirty="0"/>
          </a:p>
          <a:p>
            <a:pPr lvl="1"/>
            <a:r>
              <a:rPr lang="el-GR" dirty="0" smtClean="0"/>
              <a:t>δίνει ως αποτέλεσμα κρυπτοκείμενο </a:t>
            </a:r>
            <a:r>
              <a:rPr lang="en-US" dirty="0" smtClean="0"/>
              <a:t>c</a:t>
            </a:r>
          </a:p>
          <a:p>
            <a:r>
              <a:rPr lang="en-US" dirty="0"/>
              <a:t>m</a:t>
            </a:r>
            <a:r>
              <a:rPr lang="en-US" dirty="0" smtClean="0"/>
              <a:t> = V(</a:t>
            </a:r>
            <a:r>
              <a:rPr lang="el-GR" dirty="0" smtClean="0"/>
              <a:t>Β</a:t>
            </a:r>
            <a:r>
              <a:rPr lang="en-US" baseline="-25000" dirty="0" smtClean="0"/>
              <a:t>p</a:t>
            </a:r>
            <a:r>
              <a:rPr lang="en-US" dirty="0" smtClean="0"/>
              <a:t>, c, m)</a:t>
            </a:r>
          </a:p>
          <a:p>
            <a:pPr lvl="1"/>
            <a:r>
              <a:rPr lang="en-US" dirty="0" smtClean="0"/>
              <a:t>verify </a:t>
            </a:r>
            <a:r>
              <a:rPr lang="el-GR" dirty="0" smtClean="0"/>
              <a:t>– επιβεβαίωση υπογραφής </a:t>
            </a:r>
            <a:r>
              <a:rPr lang="en-US" dirty="0" smtClean="0"/>
              <a:t>c </a:t>
            </a:r>
            <a:r>
              <a:rPr lang="el-GR" dirty="0" smtClean="0"/>
              <a:t>με κλειδί Β</a:t>
            </a:r>
            <a:r>
              <a:rPr lang="en-US" baseline="-25000" dirty="0" smtClean="0"/>
              <a:t>p</a:t>
            </a:r>
            <a:endParaRPr lang="en-US" dirty="0" smtClean="0"/>
          </a:p>
          <a:p>
            <a:r>
              <a:rPr lang="el-GR" dirty="0" smtClean="0"/>
              <a:t>Ορθότητα: </a:t>
            </a:r>
            <a:r>
              <a:rPr lang="en-US" dirty="0" smtClean="0"/>
              <a:t>V(</a:t>
            </a:r>
            <a:r>
              <a:rPr lang="el-GR" dirty="0" smtClean="0"/>
              <a:t>Β</a:t>
            </a:r>
            <a:r>
              <a:rPr lang="en-US" baseline="-25000" dirty="0"/>
              <a:t>p</a:t>
            </a:r>
            <a:r>
              <a:rPr lang="en-US" dirty="0" smtClean="0"/>
              <a:t>, S(</a:t>
            </a:r>
            <a:r>
              <a:rPr lang="el-GR" dirty="0" smtClean="0"/>
              <a:t>Β</a:t>
            </a:r>
            <a:r>
              <a:rPr lang="en-US" baseline="-25000" dirty="0"/>
              <a:t>s</a:t>
            </a:r>
            <a:r>
              <a:rPr lang="en-US" dirty="0" smtClean="0"/>
              <a:t>, </a:t>
            </a:r>
            <a:r>
              <a:rPr lang="en-US" dirty="0" smtClean="0"/>
              <a:t>m), m) = true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9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015885"/>
            <a:ext cx="411480" cy="13258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397" y="4335368"/>
            <a:ext cx="407068" cy="13258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02268" y="2341765"/>
            <a:ext cx="91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xkcd" panose="02000603000000000000" pitchFamily="2" charset="0"/>
              </a:rPr>
              <a:t>Alice</a:t>
            </a:r>
            <a:endParaRPr lang="en-US" sz="2400" dirty="0">
              <a:latin typeface="xkcd" panose="02000603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04739" y="5661248"/>
            <a:ext cx="91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xkcd" panose="02000603000000000000" pitchFamily="2" charset="0"/>
              </a:rPr>
              <a:t>BOB</a:t>
            </a:r>
            <a:endParaRPr lang="en-US" sz="2400" dirty="0">
              <a:latin typeface="xkcd" panose="02000603000000000000" pitchFamily="2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712652" y="1772816"/>
            <a:ext cx="7315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563888" y="1484784"/>
            <a:ext cx="191464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552894" y="1588150"/>
            <a:ext cx="192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 smtClean="0">
                <a:solidFill>
                  <a:schemeClr val="bg1"/>
                </a:solidFill>
              </a:rPr>
              <a:t>Υπογραφή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/>
          <p:cNvCxnSpPr>
            <a:stCxn id="13" idx="2"/>
          </p:cNvCxnSpPr>
          <p:nvPr/>
        </p:nvCxnSpPr>
        <p:spPr>
          <a:xfrm flipH="1">
            <a:off x="4515712" y="2060848"/>
            <a:ext cx="5497" cy="25905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552894" y="4672779"/>
            <a:ext cx="191464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588666" y="4795129"/>
            <a:ext cx="1878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 smtClean="0">
                <a:solidFill>
                  <a:schemeClr val="bg1"/>
                </a:solidFill>
              </a:rPr>
              <a:t>Επιβεβαίωση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515712" y="1015885"/>
            <a:ext cx="0" cy="4688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495145" y="5276991"/>
            <a:ext cx="8740" cy="3842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478530" y="4941168"/>
            <a:ext cx="7496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://www.mattcutts.com/images/blackhat-stickma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039" y="2673291"/>
            <a:ext cx="463414" cy="132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53073" y="140348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609786" y="2065535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30681" y="456941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546998" y="1056130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baseline="-25000" dirty="0" smtClean="0"/>
              <a:t>s</a:t>
            </a:r>
            <a:endParaRPr lang="en-US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4020759" y="529267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</a:t>
            </a:r>
            <a:r>
              <a:rPr lang="en-US" baseline="-25000" dirty="0" err="1" smtClean="0"/>
              <a:t>p</a:t>
            </a:r>
            <a:endParaRPr lang="en-US" baseline="-25000" dirty="0"/>
          </a:p>
        </p:txBody>
      </p:sp>
      <p:sp>
        <p:nvSpPr>
          <p:cNvPr id="3" name="Rectangle 2"/>
          <p:cNvSpPr/>
          <p:nvPr/>
        </p:nvSpPr>
        <p:spPr>
          <a:xfrm>
            <a:off x="4664448" y="3956093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xkcd" panose="02000603000000000000" pitchFamily="2" charset="0"/>
              </a:rPr>
              <a:t>EVE</a:t>
            </a:r>
            <a:endParaRPr lang="en-US" dirty="0">
              <a:latin typeface="xkcd" panose="02000603000000000000" pitchFamily="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424" y="424836"/>
            <a:ext cx="1029698" cy="712594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4591142" y="406802"/>
            <a:ext cx="484914" cy="1375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424" y="5775885"/>
            <a:ext cx="1211627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0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2060848"/>
            <a:ext cx="2924810" cy="341227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07904" y="1984841"/>
            <a:ext cx="1800200" cy="4536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956376" y="1984841"/>
            <a:ext cx="1800200" cy="4536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5590892"/>
            <a:ext cx="244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Whitfield </a:t>
            </a:r>
            <a:r>
              <a:rPr lang="en-US" dirty="0" err="1" smtClean="0"/>
              <a:t>Diffie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08104" y="5547321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Martin Hellman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2060848"/>
            <a:ext cx="2448272" cy="341227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dirty="0" err="1" smtClean="0"/>
              <a:t>Diffie</a:t>
            </a:r>
            <a:r>
              <a:rPr lang="en-US" dirty="0" smtClean="0"/>
              <a:t> &amp; Hellman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65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Ψηφιακές υπογραφές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l-GR" dirty="0" smtClean="0"/>
              <a:t>Πιο ασφαλείς από τις συμβατικές υπογραφές</a:t>
            </a:r>
          </a:p>
          <a:p>
            <a:r>
              <a:rPr lang="el-GR" dirty="0" smtClean="0"/>
              <a:t>Δεν μπορούν να παραχαρακτούν</a:t>
            </a:r>
            <a:endParaRPr lang="en-US" dirty="0" smtClean="0"/>
          </a:p>
          <a:p>
            <a:r>
              <a:rPr lang="el-GR" dirty="0" smtClean="0"/>
              <a:t>Περιλαμβάνουν το αρχικό καθαρό κείμενο μαζί με την υπογραφή</a:t>
            </a:r>
          </a:p>
          <a:p>
            <a:r>
              <a:rPr lang="el-GR" dirty="0" smtClean="0"/>
              <a:t>Είναι </a:t>
            </a:r>
            <a:r>
              <a:rPr lang="el-GR" b="1" dirty="0" smtClean="0"/>
              <a:t>συνδεδεμένες</a:t>
            </a:r>
            <a:r>
              <a:rPr lang="el-GR" dirty="0" smtClean="0"/>
              <a:t> με το κείμενο που υπογράφονται</a:t>
            </a:r>
          </a:p>
          <a:p>
            <a:r>
              <a:rPr lang="el-GR" dirty="0" smtClean="0"/>
              <a:t>Κάθε υπογραφή είναι διαφορετική και εξαρτάται από το κείμενο</a:t>
            </a:r>
          </a:p>
          <a:p>
            <a:r>
              <a:rPr lang="el-GR" dirty="0" smtClean="0"/>
              <a:t>Αν αλλάξει το κείμενο, η υπογραφή δεν είναι πια έγκυρη!</a:t>
            </a:r>
          </a:p>
          <a:p>
            <a:r>
              <a:rPr lang="el-GR" dirty="0" smtClean="0"/>
              <a:t>Δεν γίνεται να αντιγράψω μία υπογραφή και να τη βάλω σε άλλο κείμενο</a:t>
            </a:r>
          </a:p>
          <a:p>
            <a:r>
              <a:rPr lang="el-GR" dirty="0" smtClean="0"/>
              <a:t>Είστε ενδεχομένως νομικά υπεύθυνοι γι’ αυτές!</a:t>
            </a:r>
          </a:p>
        </p:txBody>
      </p:sp>
    </p:spTree>
    <p:extLst>
      <p:ext uri="{BB962C8B-B14F-4D97-AF65-F5344CB8AC3E}">
        <p14:creationId xmlns:p14="http://schemas.microsoft.com/office/powerpoint/2010/main" val="21640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Δημιουργία ψηφιακής υπογραφής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gpg</a:t>
            </a:r>
            <a:r>
              <a:rPr lang="en-US" dirty="0" smtClean="0"/>
              <a:t> --</a:t>
            </a:r>
            <a:r>
              <a:rPr lang="en-US" dirty="0" err="1" smtClean="0"/>
              <a:t>clearsign</a:t>
            </a:r>
            <a:endParaRPr lang="en-US" dirty="0"/>
          </a:p>
          <a:p>
            <a:r>
              <a:rPr lang="el-GR" dirty="0" smtClean="0"/>
              <a:t>Πληκτρολογούμε το μήνυμα που θέλουμε να υπογράψουμε</a:t>
            </a:r>
          </a:p>
          <a:p>
            <a:r>
              <a:rPr lang="el-GR" dirty="0"/>
              <a:t>Λήγουμε με </a:t>
            </a:r>
            <a:r>
              <a:rPr lang="en-US" dirty="0"/>
              <a:t>enter </a:t>
            </a:r>
            <a:r>
              <a:rPr lang="el-GR" dirty="0"/>
              <a:t>και</a:t>
            </a:r>
            <a:r>
              <a:rPr lang="en-US" dirty="0"/>
              <a:t> end of </a:t>
            </a:r>
            <a:r>
              <a:rPr lang="en-US" dirty="0" smtClean="0"/>
              <a:t>file</a:t>
            </a:r>
          </a:p>
          <a:p>
            <a:r>
              <a:rPr lang="el-GR" dirty="0" smtClean="0"/>
              <a:t>Στέλνουμε το αποτέλεσμα</a:t>
            </a:r>
          </a:p>
          <a:p>
            <a:r>
              <a:rPr lang="el-GR" dirty="0" smtClean="0"/>
              <a:t>Από το:</a:t>
            </a:r>
            <a:endParaRPr lang="en-US" dirty="0" smtClean="0"/>
          </a:p>
          <a:p>
            <a:pPr lvl="1"/>
            <a:r>
              <a:rPr lang="en-US" dirty="0" smtClean="0"/>
              <a:t>----BEGIN PGP MESSAGE----</a:t>
            </a:r>
          </a:p>
          <a:p>
            <a:r>
              <a:rPr lang="el-GR" dirty="0" smtClean="0"/>
              <a:t>Έως το:</a:t>
            </a:r>
          </a:p>
          <a:p>
            <a:pPr lvl="1"/>
            <a:r>
              <a:rPr lang="el-GR" dirty="0" smtClean="0"/>
              <a:t>----</a:t>
            </a:r>
            <a:r>
              <a:rPr lang="en-US" dirty="0" smtClean="0"/>
              <a:t>END PGP SIGNATURE----</a:t>
            </a:r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44513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536" y="-171400"/>
            <a:ext cx="12345290" cy="7848872"/>
          </a:xfrm>
        </p:spPr>
      </p:pic>
    </p:spTree>
    <p:extLst>
      <p:ext uri="{BB962C8B-B14F-4D97-AF65-F5344CB8AC3E}">
        <p14:creationId xmlns:p14="http://schemas.microsoft.com/office/powerpoint/2010/main" val="97224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Υπογεγραμμένο μήνυμα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-----BEGIN PGP SIGNED MESSAGE-----</a:t>
            </a:r>
          </a:p>
          <a:p>
            <a:pPr marL="0" indent="0">
              <a:buNone/>
            </a:pPr>
            <a:r>
              <a:rPr lang="en-US" dirty="0"/>
              <a:t>Hash: SHA1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Alice, I love you.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Your valentine,</a:t>
            </a:r>
          </a:p>
          <a:p>
            <a:pPr marL="0" indent="0">
              <a:buNone/>
            </a:pPr>
            <a:r>
              <a:rPr lang="en-US" dirty="0"/>
              <a:t>Bob.</a:t>
            </a:r>
          </a:p>
          <a:p>
            <a:pPr marL="0" indent="0">
              <a:buNone/>
            </a:pPr>
            <a:r>
              <a:rPr lang="en-US" dirty="0"/>
              <a:t>-----BEGIN PGP SIGNATURE-----</a:t>
            </a:r>
          </a:p>
          <a:p>
            <a:pPr marL="0" indent="0">
              <a:buNone/>
            </a:pPr>
            <a:r>
              <a:rPr lang="en-US" dirty="0"/>
              <a:t>Version: </a:t>
            </a:r>
            <a:r>
              <a:rPr lang="en-US" dirty="0" err="1"/>
              <a:t>GnuPG</a:t>
            </a:r>
            <a:r>
              <a:rPr lang="en-US" dirty="0"/>
              <a:t>/MacGPG2 v2.0.20 (Darwin)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iQIcBAEBAgAGBQJS</a:t>
            </a:r>
            <a:r>
              <a:rPr lang="en-US" dirty="0"/>
              <a:t>/CacAAoJEB9LX5T0Tq/4U+cP/Rl2nK0TTEq+FAzyBYmGTq4M</a:t>
            </a:r>
          </a:p>
          <a:p>
            <a:pPr marL="0" indent="0">
              <a:buNone/>
            </a:pPr>
            <a:r>
              <a:rPr lang="en-US" dirty="0"/>
              <a:t>FBUn16krK8T0S6cMpq+ripOHCH1TbN04ZryGMcZ13PfH3OxNFx7maRYXdDQM1mQK</a:t>
            </a:r>
          </a:p>
          <a:p>
            <a:pPr marL="0" indent="0">
              <a:buNone/>
            </a:pPr>
            <a:r>
              <a:rPr lang="en-US" dirty="0"/>
              <a:t>bqjBaaTV1UWudI2A6tei8bfQVVXdfWmqW+sUXkTIVHhJUlPfX+NFipmNRzZ0YQue</a:t>
            </a:r>
          </a:p>
          <a:p>
            <a:pPr marL="0" indent="0">
              <a:buNone/>
            </a:pPr>
            <a:r>
              <a:rPr lang="en-US" dirty="0"/>
              <a:t>7Z5eewGWXNzcZbMmkFKj3svDHSXYpa57KPF2wT5KQXhodybNfggYA0H5GsekoHT0</a:t>
            </a:r>
          </a:p>
          <a:p>
            <a:pPr marL="0" indent="0">
              <a:buNone/>
            </a:pPr>
            <a:r>
              <a:rPr lang="en-US" dirty="0"/>
              <a:t>vtM25BCOheqY0bWjWfRE1y5OArzipSg9NNrUWZVOrqpFs2WYILaIg/CwbDydnd1Z</a:t>
            </a:r>
          </a:p>
          <a:p>
            <a:pPr marL="0" indent="0">
              <a:buNone/>
            </a:pPr>
            <a:r>
              <a:rPr lang="en-US" dirty="0"/>
              <a:t>W2GP6ZHRlFMisgtIgFvOH3OY7nKejLdBU6beKEnfiR5c72Ic440NbH1DxRsoyxtE</a:t>
            </a:r>
          </a:p>
          <a:p>
            <a:pPr marL="0" indent="0">
              <a:buNone/>
            </a:pPr>
            <a:r>
              <a:rPr lang="en-US" dirty="0"/>
              <a:t>Ukptn7EAOg4+6gvfdvKTtlj6CHplcH8vuiLkxhE6E91zQelTd8IvFdVNJ51AHLVD</a:t>
            </a:r>
          </a:p>
          <a:p>
            <a:pPr marL="0" indent="0">
              <a:buNone/>
            </a:pPr>
            <a:r>
              <a:rPr lang="en-US" dirty="0"/>
              <a:t>o5zLHQF7HujTDVHw1AUZjP5quQ1/mB5FcTe0oUugkYJ7mCZhQ/oRMf1O3jBHY8nw</a:t>
            </a:r>
          </a:p>
          <a:p>
            <a:pPr marL="0" indent="0">
              <a:buNone/>
            </a:pPr>
            <a:r>
              <a:rPr lang="en-US" dirty="0"/>
              <a:t>e5/joeEgMfvNQjDFjagQZpmGtvQGpuGHTIbRW65g8VQFw1axHVdMfBf7F/0o0c4l</a:t>
            </a:r>
          </a:p>
          <a:p>
            <a:pPr marL="0" indent="0">
              <a:buNone/>
            </a:pPr>
            <a:r>
              <a:rPr lang="en-US" dirty="0"/>
              <a:t>awHo1IYmC1yQgm4sRj+UdFjCSgzY2Av7tbBwbO/vP1W3hJhwrEWJhe08YamyPviJ</a:t>
            </a:r>
          </a:p>
          <a:p>
            <a:pPr marL="0" indent="0">
              <a:buNone/>
            </a:pPr>
            <a:r>
              <a:rPr lang="en-US" dirty="0"/>
              <a:t>TbQ7/fPN0AX1W1F6wGIvuQE/dg8Fm8JtxagOlakegN3qcFMzNVB4TzRp1IiEezu0</a:t>
            </a:r>
          </a:p>
          <a:p>
            <a:pPr marL="0" indent="0">
              <a:buNone/>
            </a:pPr>
            <a:r>
              <a:rPr lang="en-US" dirty="0"/>
              <a:t>RP1Fz8oBmuvoDctC/</a:t>
            </a:r>
            <a:r>
              <a:rPr lang="en-US" dirty="0" err="1"/>
              <a:t>NqU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=1jZq</a:t>
            </a:r>
          </a:p>
          <a:p>
            <a:pPr marL="0" indent="0">
              <a:buNone/>
            </a:pPr>
            <a:r>
              <a:rPr lang="en-US" dirty="0"/>
              <a:t>-----END PGP SIGNATURE-----</a:t>
            </a:r>
          </a:p>
        </p:txBody>
      </p:sp>
    </p:spTree>
    <p:extLst>
      <p:ext uri="{BB962C8B-B14F-4D97-AF65-F5344CB8AC3E}">
        <p14:creationId xmlns:p14="http://schemas.microsoft.com/office/powerpoint/2010/main" val="123653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Επιβεβαίωση υπογραφής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Η επιβεβαίωση γίνεται με το </a:t>
            </a:r>
            <a:r>
              <a:rPr lang="el-GR" b="1" dirty="0" smtClean="0"/>
              <a:t>δημόσιο κλειδί του αποστολέα</a:t>
            </a:r>
            <a:endParaRPr lang="en-US" b="1" dirty="0" smtClean="0"/>
          </a:p>
          <a:p>
            <a:r>
              <a:rPr lang="el-GR" dirty="0" smtClean="0"/>
              <a:t>Πρέπει πρώτα να έχουμε κατεβάσει το δημόσιο κλειδί του αποστολέα και να φαίνεται στο</a:t>
            </a:r>
            <a:r>
              <a:rPr lang="en-US" dirty="0"/>
              <a:t> </a:t>
            </a:r>
            <a:r>
              <a:rPr lang="en-US" dirty="0" err="1" smtClean="0"/>
              <a:t>gpg</a:t>
            </a:r>
            <a:r>
              <a:rPr lang="en-US" dirty="0" smtClean="0"/>
              <a:t> --list-keys</a:t>
            </a:r>
          </a:p>
          <a:p>
            <a:endParaRPr lang="en-US" dirty="0"/>
          </a:p>
          <a:p>
            <a:r>
              <a:rPr lang="en-US" dirty="0" err="1" smtClean="0"/>
              <a:t>gpg</a:t>
            </a:r>
            <a:r>
              <a:rPr lang="en-US" dirty="0" smtClean="0"/>
              <a:t> --verify</a:t>
            </a:r>
          </a:p>
          <a:p>
            <a:r>
              <a:rPr lang="el-GR" dirty="0" smtClean="0"/>
              <a:t>Κάνουμε επικόλληση το μήνυμα</a:t>
            </a:r>
            <a:endParaRPr lang="en-US" dirty="0" smtClean="0"/>
          </a:p>
          <a:p>
            <a:endParaRPr lang="el-GR" dirty="0"/>
          </a:p>
          <a:p>
            <a:r>
              <a:rPr lang="el-GR" dirty="0" smtClean="0"/>
              <a:t>Θα πρέπει να δούμε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Good signature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l-GR" dirty="0" smtClean="0">
                <a:sym typeface="Wingdings" panose="05000000000000000000" pitchFamily="2" charset="2"/>
              </a:rPr>
              <a:t>Έγκυρη υπογραφή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Bad signature  </a:t>
            </a:r>
            <a:r>
              <a:rPr lang="el-GR" dirty="0" smtClean="0">
                <a:sym typeface="Wingdings" panose="05000000000000000000" pitchFamily="2" charset="2"/>
              </a:rPr>
              <a:t>Λάθος υπογραφή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55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Πρόβλημα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Ο καθένας μπορεί να δημοσιεύσει ένα κλειδί με όνομα </a:t>
            </a:r>
            <a:r>
              <a:rPr lang="en-US" dirty="0" err="1" smtClean="0"/>
              <a:t>Dionysis</a:t>
            </a:r>
            <a:r>
              <a:rPr lang="en-US" dirty="0" smtClean="0"/>
              <a:t> </a:t>
            </a:r>
            <a:r>
              <a:rPr lang="en-US" dirty="0" err="1" smtClean="0"/>
              <a:t>Zindros</a:t>
            </a:r>
            <a:r>
              <a:rPr lang="en-US" dirty="0" smtClean="0"/>
              <a:t> </a:t>
            </a:r>
            <a:r>
              <a:rPr lang="el-GR" dirty="0" smtClean="0"/>
              <a:t>και </a:t>
            </a:r>
            <a:r>
              <a:rPr lang="en-US" dirty="0" smtClean="0"/>
              <a:t>e-mail </a:t>
            </a:r>
            <a:r>
              <a:rPr lang="en-US" dirty="0" smtClean="0">
                <a:hlinkClick r:id="rId2"/>
              </a:rPr>
              <a:t>dionyziz@gmail.com</a:t>
            </a:r>
            <a:endParaRPr lang="en-US" dirty="0" smtClean="0"/>
          </a:p>
          <a:p>
            <a:r>
              <a:rPr lang="el-GR" dirty="0" smtClean="0"/>
              <a:t>Κανείς δεν επιβεβαιώνει αυτό το όνομα!</a:t>
            </a:r>
          </a:p>
          <a:p>
            <a:r>
              <a:rPr lang="el-GR" dirty="0" smtClean="0"/>
              <a:t>Κανείς δεν επιβεβαιώνει αυτή τη διεύθυνση;</a:t>
            </a:r>
          </a:p>
          <a:p>
            <a:r>
              <a:rPr lang="el-GR" dirty="0" smtClean="0"/>
              <a:t>Πώς ξέρουμε ότι το κλειδί ανήκει</a:t>
            </a:r>
            <a:r>
              <a:rPr lang="el-GR" dirty="0"/>
              <a:t> πραγματικά</a:t>
            </a:r>
            <a:r>
              <a:rPr lang="el-GR" dirty="0" smtClean="0"/>
              <a:t> στον υποτιθέμενο κάτοχό του;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15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Μία ερωτική ιστορία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Η </a:t>
            </a:r>
            <a:r>
              <a:rPr lang="en-US" dirty="0" smtClean="0"/>
              <a:t>Alice </a:t>
            </a:r>
            <a:r>
              <a:rPr lang="el-GR" dirty="0" smtClean="0"/>
              <a:t>και ο </a:t>
            </a:r>
            <a:r>
              <a:rPr lang="en-US" dirty="0" smtClean="0"/>
              <a:t>Bob</a:t>
            </a:r>
            <a:r>
              <a:rPr lang="el-GR" dirty="0"/>
              <a:t> </a:t>
            </a:r>
            <a:r>
              <a:rPr lang="el-GR" dirty="0" smtClean="0"/>
              <a:t>είναι ένα αγαπημένο ζευγάρι</a:t>
            </a:r>
            <a:endParaRPr lang="en-US" dirty="0" smtClean="0"/>
          </a:p>
          <a:p>
            <a:r>
              <a:rPr lang="el-GR" dirty="0" smtClean="0"/>
              <a:t>Η </a:t>
            </a:r>
            <a:r>
              <a:rPr lang="en-US" dirty="0" smtClean="0"/>
              <a:t>Alice </a:t>
            </a:r>
            <a:r>
              <a:rPr lang="el-GR" dirty="0" smtClean="0"/>
              <a:t>στέλνει στον </a:t>
            </a:r>
            <a:r>
              <a:rPr lang="en-US" dirty="0" smtClean="0"/>
              <a:t>Bob </a:t>
            </a:r>
            <a:r>
              <a:rPr lang="el-GR" dirty="0" smtClean="0"/>
              <a:t>ένα ερωτικό μήνυμα</a:t>
            </a:r>
          </a:p>
        </p:txBody>
      </p:sp>
    </p:spTree>
    <p:extLst>
      <p:ext uri="{BB962C8B-B14F-4D97-AF65-F5344CB8AC3E}">
        <p14:creationId xmlns:p14="http://schemas.microsoft.com/office/powerpoint/2010/main" val="733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0"/>
            <a:ext cx="9252520" cy="69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32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Μία ερωτική ιστορία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Η </a:t>
            </a:r>
            <a:r>
              <a:rPr lang="en-US" dirty="0"/>
              <a:t>Eve </a:t>
            </a:r>
            <a:r>
              <a:rPr lang="el-GR" dirty="0"/>
              <a:t>είναι μυστικά</a:t>
            </a:r>
            <a:r>
              <a:rPr lang="en-US" dirty="0"/>
              <a:t> </a:t>
            </a:r>
            <a:r>
              <a:rPr lang="el-GR" dirty="0"/>
              <a:t>ερωτευμένη με τον </a:t>
            </a:r>
            <a:r>
              <a:rPr lang="en-US" dirty="0"/>
              <a:t>Bob</a:t>
            </a:r>
          </a:p>
          <a:p>
            <a:r>
              <a:rPr lang="el-GR" dirty="0"/>
              <a:t>Θέλει να διαβάσει τι στέλνει η</a:t>
            </a:r>
            <a:r>
              <a:rPr lang="en-US" dirty="0"/>
              <a:t> Alice </a:t>
            </a:r>
            <a:r>
              <a:rPr lang="el-GR" dirty="0"/>
              <a:t>στον </a:t>
            </a:r>
            <a:r>
              <a:rPr lang="en-US" dirty="0" smtClean="0"/>
              <a:t>Bob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97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Woman-in-the-middle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Η </a:t>
            </a:r>
            <a:r>
              <a:rPr lang="en-US" dirty="0" smtClean="0"/>
              <a:t>Eve</a:t>
            </a:r>
            <a:r>
              <a:rPr lang="el-GR" dirty="0" smtClean="0"/>
              <a:t> φτιάχνει ένα </a:t>
            </a:r>
            <a:r>
              <a:rPr lang="el-GR" b="1" dirty="0" smtClean="0"/>
              <a:t>ψεύτικο</a:t>
            </a:r>
            <a:r>
              <a:rPr lang="el-GR" dirty="0" smtClean="0"/>
              <a:t> ζεύγος κλειδιών που προσποιείται ότι είναι ο </a:t>
            </a:r>
            <a:r>
              <a:rPr lang="en-US" dirty="0" smtClean="0"/>
              <a:t>Bob </a:t>
            </a:r>
            <a:r>
              <a:rPr lang="el-GR" dirty="0" smtClean="0"/>
              <a:t>και το ανεβάζει στον </a:t>
            </a:r>
            <a:r>
              <a:rPr lang="en-US" dirty="0" err="1" smtClean="0"/>
              <a:t>keyserver</a:t>
            </a:r>
            <a:r>
              <a:rPr lang="en-US" dirty="0" smtClean="0"/>
              <a:t>.</a:t>
            </a:r>
          </a:p>
          <a:p>
            <a:r>
              <a:rPr lang="el-GR" dirty="0" smtClean="0"/>
              <a:t>Η </a:t>
            </a:r>
            <a:r>
              <a:rPr lang="en-US" dirty="0" smtClean="0"/>
              <a:t>Alice </a:t>
            </a:r>
            <a:r>
              <a:rPr lang="el-GR" dirty="0" smtClean="0"/>
              <a:t>κατεβάζει το ψεύτικο κλειδί του </a:t>
            </a:r>
            <a:r>
              <a:rPr lang="en-US" dirty="0" smtClean="0"/>
              <a:t>Bob </a:t>
            </a:r>
            <a:r>
              <a:rPr lang="el-GR" dirty="0" smtClean="0"/>
              <a:t>και </a:t>
            </a:r>
            <a:r>
              <a:rPr lang="el-GR" b="1" dirty="0" smtClean="0"/>
              <a:t>νομίζει</a:t>
            </a:r>
            <a:r>
              <a:rPr lang="el-GR" dirty="0" smtClean="0"/>
              <a:t> ότι κρυπτογραφεί μηνύματα για τον </a:t>
            </a:r>
            <a:r>
              <a:rPr lang="en-US" dirty="0" smtClean="0"/>
              <a:t>Bob.</a:t>
            </a:r>
          </a:p>
        </p:txBody>
      </p:sp>
    </p:spTree>
    <p:extLst>
      <p:ext uri="{BB962C8B-B14F-4D97-AF65-F5344CB8AC3E}">
        <p14:creationId xmlns:p14="http://schemas.microsoft.com/office/powerpoint/2010/main" val="212383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132856"/>
            <a:ext cx="2952328" cy="24823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9592" y="4725144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Ron </a:t>
            </a:r>
            <a:r>
              <a:rPr lang="en-US" dirty="0" err="1" smtClean="0"/>
              <a:t>Rivest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2132856"/>
            <a:ext cx="2880320" cy="24823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23928" y="4725144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Adi</a:t>
            </a:r>
            <a:r>
              <a:rPr lang="en-US" dirty="0" smtClean="0"/>
              <a:t> Shamir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256" y="2132856"/>
            <a:ext cx="1581752" cy="24823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79363" y="4725144"/>
            <a:ext cx="1578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Leonard </a:t>
            </a:r>
            <a:r>
              <a:rPr lang="en-US" dirty="0" err="1" smtClean="0"/>
              <a:t>Adleman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dirty="0" smtClean="0"/>
              <a:t>RSA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73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Woman-in-the-middle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Η </a:t>
            </a:r>
            <a:r>
              <a:rPr lang="en-US" dirty="0" smtClean="0"/>
              <a:t>Eve </a:t>
            </a:r>
            <a:r>
              <a:rPr lang="el-GR" dirty="0" smtClean="0"/>
              <a:t>λαμβάνει το μήνυμα από την </a:t>
            </a:r>
            <a:r>
              <a:rPr lang="en-US" dirty="0" smtClean="0"/>
              <a:t>Alice </a:t>
            </a:r>
            <a:r>
              <a:rPr lang="el-GR" dirty="0" smtClean="0"/>
              <a:t>που απευθύνεται στον </a:t>
            </a:r>
            <a:r>
              <a:rPr lang="en-US" dirty="0" smtClean="0"/>
              <a:t>Bob </a:t>
            </a:r>
            <a:r>
              <a:rPr lang="el-GR" dirty="0" smtClean="0"/>
              <a:t>και είναι κρυπτογραφημένο με το </a:t>
            </a:r>
            <a:r>
              <a:rPr lang="el-GR" b="1" dirty="0" smtClean="0"/>
              <a:t>ψεύτικο</a:t>
            </a:r>
            <a:r>
              <a:rPr lang="el-GR" dirty="0" smtClean="0"/>
              <a:t> κλειδί του </a:t>
            </a:r>
            <a:r>
              <a:rPr lang="en-US" dirty="0" smtClean="0"/>
              <a:t>Bob.</a:t>
            </a:r>
          </a:p>
          <a:p>
            <a:r>
              <a:rPr lang="el-GR" dirty="0" smtClean="0"/>
              <a:t>Η </a:t>
            </a:r>
            <a:r>
              <a:rPr lang="en-US" dirty="0" smtClean="0"/>
              <a:t>Eve </a:t>
            </a:r>
            <a:r>
              <a:rPr lang="el-GR" dirty="0" smtClean="0"/>
              <a:t>αποκρυπτογραφεί το μήνυμα, αφού έχει το μυστικό κλειδί.</a:t>
            </a:r>
          </a:p>
          <a:p>
            <a:r>
              <a:rPr lang="el-GR" dirty="0" smtClean="0"/>
              <a:t>Η </a:t>
            </a:r>
            <a:r>
              <a:rPr lang="en-US" dirty="0" smtClean="0"/>
              <a:t>Eve </a:t>
            </a:r>
            <a:r>
              <a:rPr lang="el-GR" dirty="0" smtClean="0"/>
              <a:t>κρυπτογραφεί το μήνυμα με το </a:t>
            </a:r>
            <a:r>
              <a:rPr lang="el-GR" b="1" dirty="0" smtClean="0"/>
              <a:t>πραγματικό</a:t>
            </a:r>
            <a:r>
              <a:rPr lang="el-GR" dirty="0" smtClean="0"/>
              <a:t> κλειδί του </a:t>
            </a:r>
            <a:r>
              <a:rPr lang="en-US" dirty="0" smtClean="0"/>
              <a:t>Bob </a:t>
            </a:r>
            <a:r>
              <a:rPr lang="el-GR" dirty="0" smtClean="0"/>
              <a:t>και το στέλνει στον πραγματικό </a:t>
            </a:r>
            <a:r>
              <a:rPr lang="en-US" dirty="0" smtClean="0"/>
              <a:t>Bob</a:t>
            </a:r>
            <a:r>
              <a:rPr lang="el-GR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12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856312"/>
          </a:xfrm>
        </p:spPr>
        <p:txBody>
          <a:bodyPr>
            <a:norm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s</a:t>
            </a:r>
          </a:p>
          <a:p>
            <a:pPr lvl="1"/>
            <a:r>
              <a:rPr lang="en-US" dirty="0"/>
              <a:t>Alice’s secret</a:t>
            </a:r>
            <a:r>
              <a:rPr lang="el-GR" dirty="0"/>
              <a:t> –</a:t>
            </a:r>
            <a:r>
              <a:rPr lang="en-US" dirty="0"/>
              <a:t> </a:t>
            </a:r>
            <a:r>
              <a:rPr lang="el-GR" dirty="0"/>
              <a:t>μυστικό κλειδί</a:t>
            </a:r>
            <a:endParaRPr lang="en-US" dirty="0"/>
          </a:p>
          <a:p>
            <a:r>
              <a:rPr lang="en-US" dirty="0" err="1"/>
              <a:t>A</a:t>
            </a:r>
            <a:r>
              <a:rPr lang="en-US" baseline="-25000" dirty="0" err="1"/>
              <a:t>p</a:t>
            </a:r>
            <a:endParaRPr lang="en-US" baseline="-25000" dirty="0"/>
          </a:p>
          <a:p>
            <a:pPr lvl="1"/>
            <a:r>
              <a:rPr lang="en-US" dirty="0"/>
              <a:t>Alice’s public – </a:t>
            </a:r>
            <a:r>
              <a:rPr lang="el-GR" dirty="0"/>
              <a:t>δημόσιο κλειδί</a:t>
            </a:r>
            <a:endParaRPr lang="en-US" dirty="0"/>
          </a:p>
          <a:p>
            <a:r>
              <a:rPr lang="el-GR" dirty="0"/>
              <a:t>Β</a:t>
            </a:r>
            <a:r>
              <a:rPr lang="en-US" baseline="-25000" dirty="0"/>
              <a:t>s</a:t>
            </a:r>
          </a:p>
          <a:p>
            <a:pPr lvl="1"/>
            <a:r>
              <a:rPr lang="en-US" dirty="0"/>
              <a:t>Bob’s secret</a:t>
            </a:r>
            <a:r>
              <a:rPr lang="el-GR" dirty="0"/>
              <a:t> –</a:t>
            </a:r>
            <a:r>
              <a:rPr lang="en-US" dirty="0"/>
              <a:t> </a:t>
            </a:r>
            <a:r>
              <a:rPr lang="el-GR" dirty="0"/>
              <a:t>μυστικό κλειδί</a:t>
            </a:r>
            <a:endParaRPr lang="en-US" dirty="0"/>
          </a:p>
          <a:p>
            <a:r>
              <a:rPr lang="el-GR" dirty="0"/>
              <a:t>Β</a:t>
            </a:r>
            <a:r>
              <a:rPr lang="en-US" baseline="-25000" dirty="0"/>
              <a:t>p</a:t>
            </a:r>
          </a:p>
          <a:p>
            <a:pPr lvl="1"/>
            <a:r>
              <a:rPr lang="en-US" dirty="0"/>
              <a:t>Bob’s public – </a:t>
            </a:r>
            <a:r>
              <a:rPr lang="el-GR" dirty="0"/>
              <a:t>δημόσιο κλειδί</a:t>
            </a:r>
            <a:endParaRPr lang="en-US" dirty="0"/>
          </a:p>
          <a:p>
            <a:r>
              <a:rPr lang="en-US" dirty="0" smtClean="0"/>
              <a:t>B’</a:t>
            </a:r>
            <a:r>
              <a:rPr lang="en-US" baseline="-25000" dirty="0" smtClean="0"/>
              <a:t>s</a:t>
            </a:r>
            <a:endParaRPr lang="en-US" baseline="-25000" dirty="0"/>
          </a:p>
          <a:p>
            <a:pPr lvl="1"/>
            <a:r>
              <a:rPr lang="en-US" dirty="0" smtClean="0"/>
              <a:t>Eve’s </a:t>
            </a:r>
            <a:r>
              <a:rPr lang="en-US" dirty="0"/>
              <a:t>secret</a:t>
            </a:r>
            <a:r>
              <a:rPr lang="el-GR" dirty="0"/>
              <a:t> –</a:t>
            </a:r>
            <a:r>
              <a:rPr lang="en-US" dirty="0"/>
              <a:t> </a:t>
            </a:r>
            <a:r>
              <a:rPr lang="el-GR" dirty="0"/>
              <a:t>μυστικό </a:t>
            </a:r>
            <a:r>
              <a:rPr lang="el-GR" dirty="0" smtClean="0"/>
              <a:t>κλειδί</a:t>
            </a:r>
            <a:r>
              <a:rPr lang="en-US" dirty="0" smtClean="0"/>
              <a:t> </a:t>
            </a:r>
            <a:r>
              <a:rPr lang="el-GR" dirty="0" smtClean="0"/>
              <a:t>του </a:t>
            </a:r>
            <a:r>
              <a:rPr lang="el-GR" b="1" dirty="0" smtClean="0"/>
              <a:t>ψεύτικου</a:t>
            </a:r>
            <a:r>
              <a:rPr lang="el-GR" dirty="0" smtClean="0"/>
              <a:t> </a:t>
            </a:r>
            <a:r>
              <a:rPr lang="en-US" dirty="0" smtClean="0"/>
              <a:t>Bob</a:t>
            </a:r>
            <a:endParaRPr lang="en-US" dirty="0"/>
          </a:p>
          <a:p>
            <a:r>
              <a:rPr lang="en-US" dirty="0" err="1" smtClean="0"/>
              <a:t>B’</a:t>
            </a:r>
            <a:r>
              <a:rPr lang="en-US" baseline="-25000" dirty="0" err="1" smtClean="0"/>
              <a:t>p</a:t>
            </a:r>
            <a:endParaRPr lang="en-US" baseline="-25000" dirty="0"/>
          </a:p>
          <a:p>
            <a:pPr lvl="1"/>
            <a:r>
              <a:rPr lang="en-US" dirty="0" smtClean="0"/>
              <a:t>Eve’s </a:t>
            </a:r>
            <a:r>
              <a:rPr lang="en-US" dirty="0"/>
              <a:t>public – </a:t>
            </a:r>
            <a:r>
              <a:rPr lang="el-GR" dirty="0"/>
              <a:t>δημόσιο </a:t>
            </a:r>
            <a:r>
              <a:rPr lang="el-GR" dirty="0" smtClean="0"/>
              <a:t>κλειδί του </a:t>
            </a:r>
            <a:r>
              <a:rPr lang="el-GR" b="1" dirty="0" smtClean="0"/>
              <a:t>ψεύτικου</a:t>
            </a:r>
            <a:r>
              <a:rPr lang="el-GR" dirty="0" smtClean="0"/>
              <a:t> </a:t>
            </a:r>
            <a:r>
              <a:rPr lang="en-US" dirty="0" smtClean="0"/>
              <a:t>Bob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15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3444172" y="2341765"/>
            <a:ext cx="4584212" cy="202047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015885"/>
            <a:ext cx="411480" cy="13258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309" y="4335368"/>
            <a:ext cx="407068" cy="13258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02268" y="2341765"/>
            <a:ext cx="91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xkcd" panose="02000603000000000000" pitchFamily="2" charset="0"/>
              </a:rPr>
              <a:t>Alice</a:t>
            </a:r>
            <a:endParaRPr lang="en-US" sz="2400" dirty="0">
              <a:latin typeface="xkcd" panose="02000603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04718" y="5661248"/>
            <a:ext cx="91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xkcd" panose="02000603000000000000" pitchFamily="2" charset="0"/>
              </a:rPr>
              <a:t>BOB</a:t>
            </a:r>
            <a:endParaRPr lang="en-US" sz="2400" dirty="0">
              <a:latin typeface="xkcd" panose="02000603000000000000" pitchFamily="2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712652" y="1772816"/>
            <a:ext cx="7315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563888" y="1484784"/>
            <a:ext cx="191464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552894" y="1588150"/>
            <a:ext cx="192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 smtClean="0">
                <a:solidFill>
                  <a:schemeClr val="bg1"/>
                </a:solidFill>
              </a:rPr>
              <a:t>Κρυπτογράφηση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489601" y="2060848"/>
            <a:ext cx="0" cy="3297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552894" y="4672779"/>
            <a:ext cx="191464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588666" y="4795129"/>
            <a:ext cx="1878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400" dirty="0" smtClean="0">
                <a:solidFill>
                  <a:schemeClr val="bg1"/>
                </a:solidFill>
              </a:rPr>
              <a:t>Αποκρυπτογράφηση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484539" y="1015885"/>
            <a:ext cx="0" cy="4688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495145" y="5276991"/>
            <a:ext cx="8740" cy="3842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499846" y="4938744"/>
            <a:ext cx="26725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://www.mattcutts.com/images/blackhat-stickma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854" y="2619477"/>
            <a:ext cx="463414" cy="132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53073" y="140348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578392" y="2021807"/>
            <a:ext cx="412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c’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30681" y="456941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546998" y="1056130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B’</a:t>
            </a:r>
            <a:r>
              <a:rPr lang="en-US" baseline="-25000" dirty="0" err="1" smtClean="0"/>
              <a:t>p</a:t>
            </a:r>
            <a:endParaRPr lang="en-US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4020759" y="529267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</a:t>
            </a:r>
            <a:r>
              <a:rPr lang="en-US" baseline="-25000" dirty="0" err="1" smtClean="0"/>
              <a:t>s</a:t>
            </a:r>
            <a:endParaRPr lang="en-US" baseline="-25000" dirty="0"/>
          </a:p>
        </p:txBody>
      </p:sp>
      <p:sp>
        <p:nvSpPr>
          <p:cNvPr id="3" name="Rectangle 2"/>
          <p:cNvSpPr/>
          <p:nvPr/>
        </p:nvSpPr>
        <p:spPr>
          <a:xfrm>
            <a:off x="7435824" y="3908896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xkcd" panose="02000603000000000000" pitchFamily="2" charset="0"/>
              </a:rPr>
              <a:t>EVE</a:t>
            </a:r>
            <a:endParaRPr lang="en-US" dirty="0">
              <a:latin typeface="xkcd" panose="02000603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972" y="375848"/>
            <a:ext cx="944971" cy="7143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6426" y="5661248"/>
            <a:ext cx="888474" cy="888474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563888" y="2424058"/>
            <a:ext cx="191464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599660" y="2546408"/>
            <a:ext cx="1878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400" dirty="0" smtClean="0">
                <a:solidFill>
                  <a:schemeClr val="bg1"/>
                </a:solidFill>
              </a:rPr>
              <a:t>Αποκρυπτογράφηση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552894" y="3717032"/>
            <a:ext cx="191464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541900" y="3820398"/>
            <a:ext cx="192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 smtClean="0">
                <a:solidFill>
                  <a:schemeClr val="bg1"/>
                </a:solidFill>
              </a:rPr>
              <a:t>Κρυπτογράφηση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491942" y="4323402"/>
            <a:ext cx="0" cy="3297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623311" y="4305748"/>
            <a:ext cx="412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cxnSp>
        <p:nvCxnSpPr>
          <p:cNvPr id="34" name="Straight Arrow Connector 33"/>
          <p:cNvCxnSpPr>
            <a:endCxn id="30" idx="0"/>
          </p:cNvCxnSpPr>
          <p:nvPr/>
        </p:nvCxnSpPr>
        <p:spPr>
          <a:xfrm>
            <a:off x="4487917" y="3016229"/>
            <a:ext cx="0" cy="7008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595890" y="298931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2662" y="3573016"/>
            <a:ext cx="944971" cy="714353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 flipH="1">
            <a:off x="5478530" y="4005064"/>
            <a:ext cx="3770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881413" y="3820397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</a:t>
            </a:r>
            <a:r>
              <a:rPr lang="en-US" baseline="-25000" dirty="0" err="1" smtClean="0"/>
              <a:t>p</a:t>
            </a:r>
            <a:endParaRPr lang="en-US" baseline="-25000" dirty="0"/>
          </a:p>
        </p:txBody>
      </p:sp>
      <p:sp>
        <p:nvSpPr>
          <p:cNvPr id="41" name="TextBox 40"/>
          <p:cNvSpPr txBox="1"/>
          <p:nvPr/>
        </p:nvSpPr>
        <p:spPr>
          <a:xfrm>
            <a:off x="5825217" y="2581100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B’</a:t>
            </a:r>
            <a:r>
              <a:rPr lang="en-US" baseline="-25000" dirty="0" smtClean="0"/>
              <a:t>s</a:t>
            </a:r>
            <a:endParaRPr lang="en-US" baseline="-25000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15" y="2390582"/>
            <a:ext cx="888474" cy="888474"/>
          </a:xfrm>
          <a:prstGeom prst="rect">
            <a:avLst/>
          </a:prstGeom>
        </p:spPr>
      </p:pic>
      <p:cxnSp>
        <p:nvCxnSpPr>
          <p:cNvPr id="43" name="Straight Arrow Connector 42"/>
          <p:cNvCxnSpPr/>
          <p:nvPr/>
        </p:nvCxnSpPr>
        <p:spPr>
          <a:xfrm flipH="1">
            <a:off x="5499846" y="2765766"/>
            <a:ext cx="3770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86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Πώς αμυνόμαστε;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Επιβεβαιώνουμε την ταυτότητα του κατόχου ενός κλειδιού</a:t>
            </a:r>
          </a:p>
          <a:p>
            <a:pPr lvl="1"/>
            <a:r>
              <a:rPr lang="el-GR" dirty="0" smtClean="0"/>
              <a:t>Άμεσα</a:t>
            </a:r>
          </a:p>
          <a:p>
            <a:pPr lvl="1"/>
            <a:r>
              <a:rPr lang="el-GR" dirty="0" smtClean="0"/>
              <a:t>Έμμεσα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86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Άμεση επιβεβαίωση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Από κοντά συνάντηση με το άτομο που επιβεβαιώνουμε</a:t>
            </a:r>
          </a:p>
          <a:p>
            <a:r>
              <a:rPr lang="el-GR" b="1" dirty="0" smtClean="0"/>
              <a:t>Μόνο με άτομα που ήδη γνωρίζουμε</a:t>
            </a:r>
          </a:p>
          <a:p>
            <a:r>
              <a:rPr lang="el-GR" dirty="0" smtClean="0"/>
              <a:t>Επιβεβαιώνουμε ότι το </a:t>
            </a:r>
            <a:r>
              <a:rPr lang="el-GR" b="1" dirty="0" smtClean="0"/>
              <a:t>όνομά</a:t>
            </a:r>
            <a:r>
              <a:rPr lang="el-GR" dirty="0" smtClean="0"/>
              <a:t> τους στο κλειδί είναι πραγματικό</a:t>
            </a:r>
          </a:p>
          <a:p>
            <a:r>
              <a:rPr lang="el-GR" dirty="0" smtClean="0"/>
              <a:t>Επιβεβαιώνουμε ότι τους ανήκει η διεύθυνση </a:t>
            </a:r>
            <a:r>
              <a:rPr lang="en-US" b="1" dirty="0" smtClean="0"/>
              <a:t>e-mail</a:t>
            </a:r>
            <a:r>
              <a:rPr lang="en-US" dirty="0" smtClean="0"/>
              <a:t> </a:t>
            </a:r>
            <a:r>
              <a:rPr lang="el-GR" dirty="0" smtClean="0"/>
              <a:t>του κλειδιού τους</a:t>
            </a:r>
          </a:p>
          <a:p>
            <a:r>
              <a:rPr lang="el-GR" dirty="0" smtClean="0"/>
              <a:t>Επιβεβαιώνουμε ότι το </a:t>
            </a:r>
            <a:r>
              <a:rPr lang="el-GR" b="1" dirty="0" smtClean="0"/>
              <a:t>πλήρες</a:t>
            </a:r>
            <a:r>
              <a:rPr lang="el-GR" dirty="0" smtClean="0"/>
              <a:t> </a:t>
            </a:r>
            <a:r>
              <a:rPr lang="el-GR" b="1" dirty="0" smtClean="0"/>
              <a:t>αποτύπωμα</a:t>
            </a:r>
            <a:r>
              <a:rPr lang="el-GR" dirty="0" smtClean="0"/>
              <a:t> του κλειδιού τους στον υπολογιστή τους είναι αυτό που υπογράφουμε</a:t>
            </a:r>
          </a:p>
        </p:txBody>
      </p:sp>
    </p:spTree>
    <p:extLst>
      <p:ext uri="{BB962C8B-B14F-4D97-AF65-F5344CB8AC3E}">
        <p14:creationId xmlns:p14="http://schemas.microsoft.com/office/powerpoint/2010/main" val="177719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Άμεση επιβεβαίωση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Για να δηλώσουμε ότι επιβεβαιώσαμε άμεσα, </a:t>
            </a:r>
            <a:r>
              <a:rPr lang="el-GR" b="1" dirty="0" smtClean="0"/>
              <a:t>υπογράφουμε ψηφιακά </a:t>
            </a:r>
            <a:r>
              <a:rPr lang="el-GR" dirty="0" smtClean="0"/>
              <a:t>το δημόσιο κλειδί που επιβεβαιώσαμε.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08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08520" y="-99392"/>
            <a:ext cx="9361040" cy="7056784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9" y="3140968"/>
            <a:ext cx="7794861" cy="576064"/>
          </a:xfrm>
        </p:spPr>
      </p:pic>
    </p:spTree>
    <p:extLst>
      <p:ext uri="{BB962C8B-B14F-4D97-AF65-F5344CB8AC3E}">
        <p14:creationId xmlns:p14="http://schemas.microsoft.com/office/powerpoint/2010/main" val="290875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08520" y="-99392"/>
            <a:ext cx="9361040" cy="7056784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71" y="1772816"/>
            <a:ext cx="8711258" cy="338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08520" y="-99392"/>
            <a:ext cx="9361040" cy="7056784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67" y="1268760"/>
            <a:ext cx="8864266" cy="395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8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Άμεση επιβεβαίωση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b="1" dirty="0" smtClean="0"/>
              <a:t>Δημοσιεύουμε</a:t>
            </a:r>
            <a:r>
              <a:rPr lang="el-GR" dirty="0" smtClean="0"/>
              <a:t> την ψηφιακή υπογραφή μας πάνω στο δημόσιο κλειδί που επιβεβαιώσαμε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38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Ασύμμετρη κρυπτογραφία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Αρχή λειτουργίας:</a:t>
            </a:r>
          </a:p>
          <a:p>
            <a:pPr lvl="1"/>
            <a:r>
              <a:rPr lang="el-GR" dirty="0" smtClean="0"/>
              <a:t>Ό,τι κρυπτογραφείται με το δημόσιο κλειδί κάποιου, αποκρυπτογραφείται από το αντίστοιχο ιδιωτικό του.</a:t>
            </a:r>
          </a:p>
          <a:p>
            <a:pPr lvl="1"/>
            <a:r>
              <a:rPr lang="el-GR" dirty="0" smtClean="0"/>
              <a:t>Ό,τι κρυπτογραφείται με το ιδιωτικό κλειδί κάποιου, αποκρυπτογραφείται από το αντίστοιχο δημόσιο του.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29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08520" y="-99392"/>
            <a:ext cx="9361040" cy="7056784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65" y="3140968"/>
            <a:ext cx="8614470" cy="5836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55776" y="3645024"/>
            <a:ext cx="504056" cy="43204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4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Έμμεση επιβεβαίωση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Επιβεβαιώνουμε ότι κάποιος που εμπιστευόμαστε έχει υπογράψει το δημόσιο κλειδί</a:t>
            </a:r>
          </a:p>
          <a:p>
            <a:r>
              <a:rPr lang="el-GR" dirty="0" smtClean="0"/>
              <a:t>Έχουμε την εγγύηση ότι έχει επιβεβαιώσει την ταυτότητα</a:t>
            </a:r>
            <a:endParaRPr lang="en-US" dirty="0" smtClean="0"/>
          </a:p>
          <a:p>
            <a:r>
              <a:rPr lang="el-GR" dirty="0" smtClean="0"/>
              <a:t>Μπορούμε να δούμε υπογραφές στον</a:t>
            </a:r>
            <a:r>
              <a:rPr lang="en-US" dirty="0"/>
              <a:t> </a:t>
            </a:r>
            <a:r>
              <a:rPr lang="en-US" dirty="0" err="1" smtClean="0"/>
              <a:t>keyserver</a:t>
            </a:r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81288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549800"/>
            <a:ext cx="9001000" cy="183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4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Έμμεση επιβεβαίωση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Δεν εμπιστευόμαστε τον </a:t>
            </a:r>
            <a:r>
              <a:rPr lang="en-US" dirty="0" err="1" smtClean="0"/>
              <a:t>keyserver</a:t>
            </a:r>
            <a:endParaRPr lang="en-US" dirty="0" smtClean="0"/>
          </a:p>
          <a:p>
            <a:r>
              <a:rPr lang="el-GR" dirty="0" smtClean="0"/>
              <a:t>Γι’αυτό επιβεβαιώνουμε και τις υπογραφές τοπικά</a:t>
            </a:r>
            <a:endParaRPr lang="en-US" dirty="0" smtClean="0"/>
          </a:p>
          <a:p>
            <a:r>
              <a:rPr lang="el-GR" dirty="0" smtClean="0"/>
              <a:t>Κατεβάζουμε το κλειδί που υπογράφεται με </a:t>
            </a:r>
            <a:r>
              <a:rPr lang="en-US" dirty="0" smtClean="0"/>
              <a:t>--</a:t>
            </a:r>
            <a:r>
              <a:rPr lang="en-US" dirty="0" err="1" smtClean="0"/>
              <a:t>recv</a:t>
            </a:r>
            <a:r>
              <a:rPr lang="en-US" dirty="0" smtClean="0"/>
              <a:t>-keys</a:t>
            </a:r>
          </a:p>
          <a:p>
            <a:r>
              <a:rPr lang="el-GR" dirty="0" smtClean="0"/>
              <a:t>Κατεβάζουμε το κλειδί που υπογράφει με --</a:t>
            </a:r>
            <a:r>
              <a:rPr lang="en-US" dirty="0" err="1" smtClean="0"/>
              <a:t>recv</a:t>
            </a:r>
            <a:r>
              <a:rPr lang="en-US" dirty="0" smtClean="0"/>
              <a:t>-keys</a:t>
            </a:r>
          </a:p>
          <a:p>
            <a:r>
              <a:rPr lang="el-GR" dirty="0" smtClean="0"/>
              <a:t>Βλέπουμε την υπογραφή με:</a:t>
            </a:r>
          </a:p>
          <a:p>
            <a:r>
              <a:rPr lang="en-US" dirty="0" err="1" smtClean="0"/>
              <a:t>gpg</a:t>
            </a:r>
            <a:r>
              <a:rPr lang="en-US" dirty="0" smtClean="0"/>
              <a:t> </a:t>
            </a:r>
            <a:r>
              <a:rPr lang="en-US" dirty="0" smtClean="0"/>
              <a:t>--</a:t>
            </a:r>
            <a:r>
              <a:rPr lang="en-US" dirty="0" smtClean="0"/>
              <a:t>list</a:t>
            </a:r>
            <a:r>
              <a:rPr lang="en-US" dirty="0" smtClean="0"/>
              <a:t>-sigs </a:t>
            </a:r>
            <a:r>
              <a:rPr lang="en-US" dirty="0"/>
              <a:t>AFB046C7</a:t>
            </a:r>
            <a:endParaRPr lang="el-GR" dirty="0" smtClean="0"/>
          </a:p>
          <a:p>
            <a:r>
              <a:rPr lang="el-GR" dirty="0" smtClean="0"/>
              <a:t>Ελέγχουμε την εγκυρότητα της υπογραφής:</a:t>
            </a:r>
          </a:p>
          <a:p>
            <a:r>
              <a:rPr lang="en-US" dirty="0" err="1" smtClean="0"/>
              <a:t>gpg</a:t>
            </a:r>
            <a:r>
              <a:rPr lang="en-US" dirty="0" smtClean="0"/>
              <a:t> --check-sigs AFB046C7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6385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08520" y="-99392"/>
            <a:ext cx="9361040" cy="7056784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836712"/>
            <a:ext cx="8765103" cy="504480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163703" y="2386533"/>
            <a:ext cx="5504903" cy="4320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7740352" y="2818581"/>
            <a:ext cx="64967" cy="6480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79444" y="3488959"/>
            <a:ext cx="241912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l-GR" dirty="0" smtClean="0">
                <a:solidFill>
                  <a:schemeClr val="bg1"/>
                </a:solidFill>
              </a:rPr>
              <a:t>Κλειδί που υπογράφει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755422" y="1340768"/>
            <a:ext cx="4501459" cy="432048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752074" y="764704"/>
            <a:ext cx="328160" cy="57606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80112" y="307881"/>
            <a:ext cx="2640275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pPr algn="ctr"/>
            <a:r>
              <a:rPr lang="el-GR" dirty="0" smtClean="0">
                <a:solidFill>
                  <a:schemeClr val="bg1"/>
                </a:solidFill>
              </a:rPr>
              <a:t>Κλειδί που υπογράφεται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36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Μάθαμε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Έννοιες </a:t>
            </a:r>
            <a:r>
              <a:rPr lang="el-GR" dirty="0"/>
              <a:t>στην ασύμμετρη κρυπτογραφία</a:t>
            </a:r>
            <a:endParaRPr lang="en-US" dirty="0"/>
          </a:p>
          <a:p>
            <a:r>
              <a:rPr lang="el-GR" dirty="0"/>
              <a:t>GPG</a:t>
            </a:r>
            <a:endParaRPr lang="en-US" dirty="0"/>
          </a:p>
          <a:p>
            <a:r>
              <a:rPr lang="el-GR" dirty="0"/>
              <a:t>Κρυπτογράφηση &amp; αποκρυπτογράφηση μηνυμάτων</a:t>
            </a:r>
          </a:p>
          <a:p>
            <a:r>
              <a:rPr lang="el-GR" dirty="0"/>
              <a:t>Ψηφιακές υπογραφές &amp; επιβεβαίωση</a:t>
            </a:r>
          </a:p>
          <a:p>
            <a:r>
              <a:rPr lang="el-GR" dirty="0"/>
              <a:t>Web-of-trust &amp; υπογραφή </a:t>
            </a:r>
            <a:r>
              <a:rPr lang="el-GR" dirty="0" smtClean="0"/>
              <a:t>κλειδιών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10953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990600"/>
          </a:xfrm>
        </p:spPr>
        <p:txBody>
          <a:bodyPr/>
          <a:lstStyle/>
          <a:p>
            <a:r>
              <a:rPr lang="el-GR" dirty="0" smtClean="0"/>
              <a:t>Συγχαρητήρια!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3"/>
            <a:ext cx="5266928" cy="4752528"/>
          </a:xfrm>
        </p:spPr>
        <p:txBody>
          <a:bodyPr>
            <a:normAutofit/>
          </a:bodyPr>
          <a:lstStyle/>
          <a:p>
            <a:r>
              <a:rPr lang="el-GR" dirty="0" smtClean="0"/>
              <a:t>Μπορείτε να επικοινωνείτε με ασφάλεια!</a:t>
            </a:r>
            <a:endParaRPr lang="en-US" dirty="0" smtClean="0"/>
          </a:p>
        </p:txBody>
      </p:sp>
      <p:pic>
        <p:nvPicPr>
          <p:cNvPr id="9218" name="Picture 2" descr="C:\Documents and Settings\dionyziz\Τα έγγραφά μου\web-development\thumbs_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04664"/>
            <a:ext cx="3109352" cy="282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75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Ερωτήσεις;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002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@</a:t>
            </a:r>
            <a:r>
              <a:rPr lang="en-US" dirty="0" err="1" smtClean="0"/>
              <a:t>gtklocker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@</a:t>
            </a:r>
            <a:r>
              <a:rPr lang="en-US" dirty="0" err="1" smtClean="0"/>
              <a:t>dionyziz</a:t>
            </a:r>
            <a:endParaRPr lang="en-US" dirty="0"/>
          </a:p>
        </p:txBody>
      </p:sp>
      <p:pic>
        <p:nvPicPr>
          <p:cNvPr id="1028" name="Picture 4" descr="Twitter-Bir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83" y="1713919"/>
            <a:ext cx="339409" cy="27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witter-Bir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82" y="2151763"/>
            <a:ext cx="339409" cy="27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204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Ασύμμετρη κρυπτογραφία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l-GR" dirty="0" smtClean="0"/>
              <a:t>Η </a:t>
            </a:r>
            <a:r>
              <a:rPr lang="en-US" dirty="0" smtClean="0"/>
              <a:t>Alice </a:t>
            </a:r>
            <a:r>
              <a:rPr lang="el-GR" dirty="0" smtClean="0"/>
              <a:t>θέλει να στείλει ένα μήνυμα στον </a:t>
            </a:r>
            <a:r>
              <a:rPr lang="en-US" dirty="0" smtClean="0"/>
              <a:t>Bob</a:t>
            </a:r>
          </a:p>
          <a:p>
            <a:r>
              <a:rPr lang="el-GR" dirty="0" smtClean="0"/>
              <a:t>Δεν θέλει να το διαβάσουν άλλοι</a:t>
            </a:r>
            <a:endParaRPr lang="en-US" dirty="0" smtClean="0"/>
          </a:p>
          <a:p>
            <a:r>
              <a:rPr lang="el-GR" dirty="0" smtClean="0"/>
              <a:t>Ο καθένας έχει το ιδιωτικό και δημόσιο κλειδί του</a:t>
            </a:r>
          </a:p>
          <a:p>
            <a:r>
              <a:rPr lang="el-GR" dirty="0" smtClean="0"/>
              <a:t>Η </a:t>
            </a:r>
            <a:r>
              <a:rPr lang="en-US" dirty="0" smtClean="0"/>
              <a:t>Alice </a:t>
            </a:r>
            <a:r>
              <a:rPr lang="el-GR" dirty="0" smtClean="0"/>
              <a:t>κρυπογραφεί το μήνυμά της </a:t>
            </a:r>
            <a:r>
              <a:rPr lang="el-GR" b="1" dirty="0" smtClean="0"/>
              <a:t>με το δημόσιο κλειδί του </a:t>
            </a:r>
            <a:r>
              <a:rPr lang="en-US" b="1" dirty="0" smtClean="0"/>
              <a:t>Bob</a:t>
            </a:r>
            <a:endParaRPr lang="el-GR" b="1" dirty="0" smtClean="0"/>
          </a:p>
          <a:p>
            <a:r>
              <a:rPr lang="el-GR" dirty="0" smtClean="0"/>
              <a:t>Στέλνει στο δίκτυο το κρυπτογραφημένο κείμενο</a:t>
            </a:r>
          </a:p>
          <a:p>
            <a:r>
              <a:rPr lang="el-GR" dirty="0" smtClean="0"/>
              <a:t>Ο </a:t>
            </a:r>
            <a:r>
              <a:rPr lang="en-US" dirty="0" smtClean="0"/>
              <a:t>Bob </a:t>
            </a:r>
            <a:r>
              <a:rPr lang="el-GR" dirty="0" smtClean="0"/>
              <a:t>λαμβάνει το κρυπτογραφημένο κείμενο</a:t>
            </a:r>
          </a:p>
          <a:p>
            <a:r>
              <a:rPr lang="el-GR" dirty="0" smtClean="0"/>
              <a:t>Ο </a:t>
            </a:r>
            <a:r>
              <a:rPr lang="en-US" dirty="0" smtClean="0"/>
              <a:t>Bob </a:t>
            </a:r>
            <a:r>
              <a:rPr lang="el-GR" dirty="0" smtClean="0"/>
              <a:t>αποκρυπτογραφεί το κρυπτογραφημένο κείμενο </a:t>
            </a:r>
            <a:r>
              <a:rPr lang="el-GR" b="1" dirty="0" smtClean="0"/>
              <a:t>με το ιδιωτικό κλειδί του</a:t>
            </a:r>
          </a:p>
          <a:p>
            <a:r>
              <a:rPr lang="el-GR" dirty="0" smtClean="0"/>
              <a:t>Λαμβάνει το αρχικό κείμενο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71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8563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</a:t>
            </a:r>
            <a:r>
              <a:rPr lang="en-US" baseline="-25000" dirty="0"/>
              <a:t>s</a:t>
            </a:r>
          </a:p>
          <a:p>
            <a:pPr lvl="1"/>
            <a:r>
              <a:rPr lang="en-US" dirty="0"/>
              <a:t>Alice’s secret</a:t>
            </a:r>
            <a:r>
              <a:rPr lang="el-GR" dirty="0"/>
              <a:t> –</a:t>
            </a:r>
            <a:r>
              <a:rPr lang="en-US" dirty="0"/>
              <a:t> </a:t>
            </a:r>
            <a:r>
              <a:rPr lang="el-GR" dirty="0"/>
              <a:t>μυστικό κλειδί</a:t>
            </a:r>
            <a:endParaRPr lang="en-US" dirty="0"/>
          </a:p>
          <a:p>
            <a:r>
              <a:rPr lang="en-US" dirty="0" err="1"/>
              <a:t>A</a:t>
            </a:r>
            <a:r>
              <a:rPr lang="en-US" baseline="-25000" dirty="0" err="1"/>
              <a:t>p</a:t>
            </a:r>
            <a:endParaRPr lang="en-US" baseline="-25000" dirty="0"/>
          </a:p>
          <a:p>
            <a:pPr lvl="1"/>
            <a:r>
              <a:rPr lang="en-US" dirty="0"/>
              <a:t>Alice’s public – </a:t>
            </a:r>
            <a:r>
              <a:rPr lang="el-GR" dirty="0"/>
              <a:t>δημόσιο κλειδί</a:t>
            </a:r>
            <a:endParaRPr lang="en-US" dirty="0"/>
          </a:p>
          <a:p>
            <a:r>
              <a:rPr lang="el-GR" dirty="0" smtClean="0"/>
              <a:t>Β</a:t>
            </a:r>
            <a:r>
              <a:rPr lang="en-US" baseline="-25000" dirty="0" smtClean="0"/>
              <a:t>s</a:t>
            </a:r>
            <a:endParaRPr lang="en-US" baseline="-25000" dirty="0"/>
          </a:p>
          <a:p>
            <a:pPr lvl="1"/>
            <a:r>
              <a:rPr lang="en-US" dirty="0" smtClean="0"/>
              <a:t>Bob’s secret</a:t>
            </a:r>
            <a:r>
              <a:rPr lang="el-GR" dirty="0" smtClean="0"/>
              <a:t> </a:t>
            </a:r>
            <a:r>
              <a:rPr lang="el-GR" dirty="0"/>
              <a:t>–</a:t>
            </a:r>
            <a:r>
              <a:rPr lang="en-US" dirty="0"/>
              <a:t> </a:t>
            </a:r>
            <a:r>
              <a:rPr lang="el-GR" dirty="0"/>
              <a:t>μυστικό κλειδί</a:t>
            </a:r>
            <a:endParaRPr lang="en-US" dirty="0"/>
          </a:p>
          <a:p>
            <a:r>
              <a:rPr lang="el-GR" dirty="0" smtClean="0"/>
              <a:t>Β</a:t>
            </a:r>
            <a:r>
              <a:rPr lang="en-US" baseline="-25000" dirty="0" smtClean="0"/>
              <a:t>p</a:t>
            </a:r>
            <a:endParaRPr lang="en-US" baseline="-25000" dirty="0"/>
          </a:p>
          <a:p>
            <a:pPr lvl="1"/>
            <a:r>
              <a:rPr lang="en-US" dirty="0" smtClean="0"/>
              <a:t>Bob’s public </a:t>
            </a:r>
            <a:r>
              <a:rPr lang="en-US" dirty="0"/>
              <a:t>– </a:t>
            </a:r>
            <a:r>
              <a:rPr lang="el-GR" dirty="0"/>
              <a:t>δημόσιο κλειδί</a:t>
            </a:r>
            <a:endParaRPr lang="en-US" dirty="0"/>
          </a:p>
          <a:p>
            <a:r>
              <a:rPr lang="en-US" dirty="0" smtClean="0"/>
              <a:t>c = E(</a:t>
            </a:r>
            <a:r>
              <a:rPr lang="el-GR" dirty="0"/>
              <a:t>Β</a:t>
            </a:r>
            <a:r>
              <a:rPr lang="en-US" baseline="-25000" dirty="0" smtClean="0"/>
              <a:t>p</a:t>
            </a:r>
            <a:r>
              <a:rPr lang="en-US" dirty="0" smtClean="0"/>
              <a:t>, m)</a:t>
            </a:r>
          </a:p>
          <a:p>
            <a:pPr lvl="1"/>
            <a:r>
              <a:rPr lang="en-US" dirty="0" smtClean="0"/>
              <a:t>encrypt</a:t>
            </a:r>
            <a:r>
              <a:rPr lang="el-GR" dirty="0" smtClean="0"/>
              <a:t> </a:t>
            </a:r>
            <a:r>
              <a:rPr lang="el-GR" dirty="0"/>
              <a:t>–</a:t>
            </a:r>
            <a:r>
              <a:rPr lang="en-US" dirty="0"/>
              <a:t> </a:t>
            </a:r>
            <a:r>
              <a:rPr lang="el-GR" dirty="0" smtClean="0"/>
              <a:t>κρυπτογράφηση </a:t>
            </a:r>
            <a:r>
              <a:rPr lang="en-US" dirty="0" smtClean="0"/>
              <a:t>m</a:t>
            </a:r>
            <a:r>
              <a:rPr lang="el-GR" dirty="0" smtClean="0"/>
              <a:t> με κλειδί </a:t>
            </a:r>
            <a:r>
              <a:rPr lang="el-GR" dirty="0"/>
              <a:t>Β</a:t>
            </a:r>
            <a:r>
              <a:rPr lang="en-US" baseline="-25000" dirty="0"/>
              <a:t>p</a:t>
            </a:r>
          </a:p>
          <a:p>
            <a:pPr lvl="1"/>
            <a:r>
              <a:rPr lang="el-GR" dirty="0" smtClean="0"/>
              <a:t>δίνει ως αποτέλεσμα κρυπτοκείμενο </a:t>
            </a:r>
            <a:r>
              <a:rPr lang="en-US" dirty="0" smtClean="0"/>
              <a:t>c</a:t>
            </a:r>
          </a:p>
          <a:p>
            <a:r>
              <a:rPr lang="en-US" dirty="0"/>
              <a:t>m</a:t>
            </a:r>
            <a:r>
              <a:rPr lang="en-US" dirty="0" smtClean="0"/>
              <a:t> = D(</a:t>
            </a:r>
            <a:r>
              <a:rPr lang="el-GR" dirty="0"/>
              <a:t>Β</a:t>
            </a:r>
            <a:r>
              <a:rPr lang="en-US" baseline="-25000" dirty="0" smtClean="0"/>
              <a:t>s</a:t>
            </a:r>
            <a:r>
              <a:rPr lang="en-US" dirty="0" smtClean="0"/>
              <a:t>, c)</a:t>
            </a:r>
          </a:p>
          <a:p>
            <a:pPr lvl="1"/>
            <a:r>
              <a:rPr lang="en-US" dirty="0" smtClean="0"/>
              <a:t>decrypt </a:t>
            </a:r>
            <a:r>
              <a:rPr lang="el-GR" dirty="0" smtClean="0"/>
              <a:t>– αποκρυπτογράφηση </a:t>
            </a:r>
            <a:r>
              <a:rPr lang="en-US" dirty="0" smtClean="0"/>
              <a:t>c </a:t>
            </a:r>
            <a:r>
              <a:rPr lang="el-GR" dirty="0" smtClean="0"/>
              <a:t>με κλειδί </a:t>
            </a:r>
            <a:r>
              <a:rPr lang="el-GR" dirty="0"/>
              <a:t>Β</a:t>
            </a:r>
            <a:r>
              <a:rPr lang="en-US" baseline="-25000" dirty="0" smtClean="0"/>
              <a:t>s</a:t>
            </a:r>
            <a:endParaRPr lang="en-US" dirty="0" smtClean="0"/>
          </a:p>
          <a:p>
            <a:pPr lvl="1"/>
            <a:r>
              <a:rPr lang="el-GR" dirty="0" smtClean="0"/>
              <a:t>δίνει ως αποτέλεσμα το καθαρό κείμενο </a:t>
            </a:r>
            <a:r>
              <a:rPr lang="en-US" dirty="0" smtClean="0"/>
              <a:t>m</a:t>
            </a:r>
          </a:p>
          <a:p>
            <a:r>
              <a:rPr lang="el-GR" dirty="0" smtClean="0"/>
              <a:t>Ορθότητα: </a:t>
            </a:r>
            <a:r>
              <a:rPr lang="en-US" dirty="0" smtClean="0"/>
              <a:t>D(</a:t>
            </a:r>
            <a:r>
              <a:rPr lang="el-GR" dirty="0"/>
              <a:t>Β</a:t>
            </a:r>
            <a:r>
              <a:rPr lang="en-US" baseline="-25000" dirty="0" smtClean="0"/>
              <a:t>s</a:t>
            </a:r>
            <a:r>
              <a:rPr lang="en-US" dirty="0" smtClean="0"/>
              <a:t>, E(</a:t>
            </a:r>
            <a:r>
              <a:rPr lang="el-GR" dirty="0"/>
              <a:t>Β</a:t>
            </a:r>
            <a:r>
              <a:rPr lang="en-US" baseline="-25000" dirty="0"/>
              <a:t>p</a:t>
            </a:r>
            <a:r>
              <a:rPr lang="en-US" dirty="0" smtClean="0"/>
              <a:t>, m)) = 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54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5269</TotalTime>
  <Words>1931</Words>
  <Application>Microsoft Office PowerPoint</Application>
  <PresentationFormat>On-screen Show (4:3)</PresentationFormat>
  <Paragraphs>402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2" baseType="lpstr">
      <vt:lpstr>Arial</vt:lpstr>
      <vt:lpstr>Calibri</vt:lpstr>
      <vt:lpstr>Wingdings</vt:lpstr>
      <vt:lpstr>xkcd</vt:lpstr>
      <vt:lpstr>Clarity</vt:lpstr>
      <vt:lpstr>GPG &amp; κρυπτογραφια</vt:lpstr>
      <vt:lpstr>Στόχος της ώρας</vt:lpstr>
      <vt:lpstr>Όσο ξεκινάμε...</vt:lpstr>
      <vt:lpstr>Ασύμμετρη κρυπτογραφία</vt:lpstr>
      <vt:lpstr>Diffie &amp; Hellman</vt:lpstr>
      <vt:lpstr>RSA</vt:lpstr>
      <vt:lpstr>Ασύμμετρη κρυπτογραφία</vt:lpstr>
      <vt:lpstr>Ασύμμετρη κρυπτογραφία</vt:lpstr>
      <vt:lpstr>PowerPoint Presentation</vt:lpstr>
      <vt:lpstr>PowerPoint Presentation</vt:lpstr>
      <vt:lpstr>PowerPoint Presentation</vt:lpstr>
      <vt:lpstr>Από την θεωρία στην πράξη</vt:lpstr>
      <vt:lpstr>PowerPoint Presentation</vt:lpstr>
      <vt:lpstr>Δημιουργία κλειδιού</vt:lpstr>
      <vt:lpstr>Passphrase</vt:lpstr>
      <vt:lpstr>PowerPoint Presentation</vt:lpstr>
      <vt:lpstr>PowerPoint Presentation</vt:lpstr>
      <vt:lpstr>PowerPoint Presentation</vt:lpstr>
      <vt:lpstr>Ημερομηνία λήξης κλειδιού</vt:lpstr>
      <vt:lpstr>PowerPoint Presentation</vt:lpstr>
      <vt:lpstr>Προσωπικές πληροφορίες</vt:lpstr>
      <vt:lpstr>PowerPoint Presentation</vt:lpstr>
      <vt:lpstr>PowerPoint Presentation</vt:lpstr>
      <vt:lpstr>PowerPoint Presentation</vt:lpstr>
      <vt:lpstr>Πληροφορίες κλειδιών</vt:lpstr>
      <vt:lpstr>Προβολή κλειδιών</vt:lpstr>
      <vt:lpstr>PowerPoint Presentation</vt:lpstr>
      <vt:lpstr>PowerPoint Presentation</vt:lpstr>
      <vt:lpstr>PowerPoint Presentation</vt:lpstr>
      <vt:lpstr>Key server</vt:lpstr>
      <vt:lpstr>Δημοσίευση κλειδιού</vt:lpstr>
      <vt:lpstr>Λήψη κλειδιού</vt:lpstr>
      <vt:lpstr>PowerPoint Presentation</vt:lpstr>
      <vt:lpstr>Προβολή κλειδιών</vt:lpstr>
      <vt:lpstr>PowerPoint Presentation</vt:lpstr>
      <vt:lpstr>PowerPoint Presentation</vt:lpstr>
      <vt:lpstr>Κρυπτογράφηση μηνύματος</vt:lpstr>
      <vt:lpstr>Κρυπτογραφημένο μήνυμα</vt:lpstr>
      <vt:lpstr>Κρυπτογράφηση μηνύματος</vt:lpstr>
      <vt:lpstr>Αποκρυπτογράφηση μηνύματος</vt:lpstr>
      <vt:lpstr>Quiz</vt:lpstr>
      <vt:lpstr>Quiz</vt:lpstr>
      <vt:lpstr>PowerPoint Presentation</vt:lpstr>
      <vt:lpstr>Ασύμμετρη κρυπτογραφία</vt:lpstr>
      <vt:lpstr>Quiz</vt:lpstr>
      <vt:lpstr>Ψηφιακές υπογραφές</vt:lpstr>
      <vt:lpstr>Ψηφιακές υπογραφές</vt:lpstr>
      <vt:lpstr>PowerPoint Presentation</vt:lpstr>
      <vt:lpstr>PowerPoint Presentation</vt:lpstr>
      <vt:lpstr>Ψηφιακές υπογραφές</vt:lpstr>
      <vt:lpstr>Δημιουργία ψηφιακής υπογραφής</vt:lpstr>
      <vt:lpstr>PowerPoint Presentation</vt:lpstr>
      <vt:lpstr>Υπογεγραμμένο μήνυμα</vt:lpstr>
      <vt:lpstr>Επιβεβαίωση υπογραφής</vt:lpstr>
      <vt:lpstr>Πρόβλημα</vt:lpstr>
      <vt:lpstr>Μία ερωτική ιστορία</vt:lpstr>
      <vt:lpstr>PowerPoint Presentation</vt:lpstr>
      <vt:lpstr>Μία ερωτική ιστορία</vt:lpstr>
      <vt:lpstr>Woman-in-the-middle</vt:lpstr>
      <vt:lpstr>Woman-in-the-middle</vt:lpstr>
      <vt:lpstr>PowerPoint Presentation</vt:lpstr>
      <vt:lpstr>PowerPoint Presentation</vt:lpstr>
      <vt:lpstr>Πώς αμυνόμαστε;</vt:lpstr>
      <vt:lpstr>Άμεση επιβεβαίωση</vt:lpstr>
      <vt:lpstr>Άμεση επιβεβαίωση</vt:lpstr>
      <vt:lpstr>PowerPoint Presentation</vt:lpstr>
      <vt:lpstr>PowerPoint Presentation</vt:lpstr>
      <vt:lpstr>PowerPoint Presentation</vt:lpstr>
      <vt:lpstr>Άμεση επιβεβαίωση</vt:lpstr>
      <vt:lpstr>PowerPoint Presentation</vt:lpstr>
      <vt:lpstr>Έμμεση επιβεβαίωση</vt:lpstr>
      <vt:lpstr>PowerPoint Presentation</vt:lpstr>
      <vt:lpstr>Έμμεση επιβεβαίωση</vt:lpstr>
      <vt:lpstr>PowerPoint Presentation</vt:lpstr>
      <vt:lpstr>Μάθαμε</vt:lpstr>
      <vt:lpstr>Συγχαρητήρια!</vt:lpstr>
      <vt:lpstr>Ερωτήσεις;</vt:lpstr>
    </vt:vector>
  </TitlesOfParts>
  <Company>Kamibu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HTML, CSS</dc:title>
  <dc:creator>Dionysis Zindros</dc:creator>
  <cp:lastModifiedBy>john</cp:lastModifiedBy>
  <cp:revision>234</cp:revision>
  <dcterms:created xsi:type="dcterms:W3CDTF">2010-08-21T11:02:20Z</dcterms:created>
  <dcterms:modified xsi:type="dcterms:W3CDTF">2014-05-03T19:36:02Z</dcterms:modified>
</cp:coreProperties>
</file>